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 id="266" r:id="rId3"/>
    <p:sldId id="259" r:id="rId4"/>
    <p:sldId id="260" r:id="rId5"/>
    <p:sldId id="263" r:id="rId6"/>
    <p:sldId id="264" r:id="rId7"/>
    <p:sldId id="265"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714" autoAdjust="0"/>
  </p:normalViewPr>
  <p:slideViewPr>
    <p:cSldViewPr>
      <p:cViewPr varScale="1">
        <p:scale>
          <a:sx n="84" d="100"/>
          <a:sy n="84" d="100"/>
        </p:scale>
        <p:origin x="-1470"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16.11.2016</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16.11.2016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16.11.2016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16.11.2016</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16.11.2016</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16.11.2016</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16.11.2016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16.11.2016</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16.11.2016</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16.11.2016</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16.11.2016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16.11.2016</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www.bus.gov.ru/"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404664"/>
            <a:ext cx="7560840" cy="1600438"/>
          </a:xfrm>
          <a:prstGeom prst="rect">
            <a:avLst/>
          </a:prstGeom>
          <a:noFill/>
        </p:spPr>
        <p:txBody>
          <a:bodyPr wrap="square" rtlCol="0">
            <a:spAutoFit/>
          </a:bodyPr>
          <a:lstStyle/>
          <a:p>
            <a:pPr algn="ctr"/>
            <a:r>
              <a:rPr lang="ru-RU" sz="2000" b="1" dirty="0" smtClean="0">
                <a:solidFill>
                  <a:srgbClr val="FF0000"/>
                </a:solidFill>
              </a:rPr>
              <a:t>СПРАВКА</a:t>
            </a:r>
          </a:p>
          <a:p>
            <a:pPr algn="ctr"/>
            <a:r>
              <a:rPr lang="ru-RU" sz="2000" b="1" dirty="0" smtClean="0">
                <a:solidFill>
                  <a:srgbClr val="FF0000"/>
                </a:solidFill>
              </a:rPr>
              <a:t>о результатах проведения </a:t>
            </a:r>
          </a:p>
          <a:p>
            <a:pPr algn="ctr"/>
            <a:r>
              <a:rPr lang="ru-RU" sz="2000" b="1" dirty="0" smtClean="0">
                <a:solidFill>
                  <a:srgbClr val="FF0000"/>
                </a:solidFill>
              </a:rPr>
              <a:t>независимой оценки качества оказания услуг </a:t>
            </a:r>
          </a:p>
          <a:p>
            <a:pPr algn="ctr"/>
            <a:r>
              <a:rPr lang="ru-RU" sz="2000" b="1" dirty="0" smtClean="0">
                <a:solidFill>
                  <a:srgbClr val="FF0000"/>
                </a:solidFill>
              </a:rPr>
              <a:t>музейными учреждениями  Республики Марий Эл в 2016 году </a:t>
            </a:r>
          </a:p>
          <a:p>
            <a:endParaRPr lang="ru-RU" b="1" dirty="0"/>
          </a:p>
        </p:txBody>
      </p:sp>
      <p:sp>
        <p:nvSpPr>
          <p:cNvPr id="3" name="TextBox 2"/>
          <p:cNvSpPr txBox="1"/>
          <p:nvPr/>
        </p:nvSpPr>
        <p:spPr>
          <a:xfrm>
            <a:off x="395536" y="2132856"/>
            <a:ext cx="8568952" cy="4431983"/>
          </a:xfrm>
          <a:prstGeom prst="rect">
            <a:avLst/>
          </a:prstGeom>
          <a:noFill/>
        </p:spPr>
        <p:txBody>
          <a:bodyPr wrap="square" rtlCol="0">
            <a:spAutoFit/>
          </a:bodyPr>
          <a:lstStyle/>
          <a:p>
            <a:pPr algn="ctr"/>
            <a:r>
              <a:rPr lang="ru-RU" sz="2400" dirty="0" smtClean="0"/>
              <a:t>В 2016 году был проведен комплекс работ по сбору, обобщению и анализу информации о качестве оказания услуг музеями, подведомственными отделам культуры </a:t>
            </a:r>
          </a:p>
          <a:p>
            <a:pPr algn="ctr"/>
            <a:r>
              <a:rPr lang="ru-RU" sz="2400" dirty="0" smtClean="0"/>
              <a:t>7 муниципальных образований республики :</a:t>
            </a:r>
          </a:p>
          <a:p>
            <a:pPr algn="ctr">
              <a:buFontTx/>
              <a:buChar char="-"/>
            </a:pPr>
            <a:r>
              <a:rPr lang="ru-RU" sz="2400" b="1" dirty="0" smtClean="0"/>
              <a:t> </a:t>
            </a:r>
            <a:r>
              <a:rPr lang="ru-RU" sz="2400" b="1" dirty="0" err="1" smtClean="0"/>
              <a:t>Горномарийский</a:t>
            </a:r>
            <a:endParaRPr lang="ru-RU" sz="2400" b="1" dirty="0" smtClean="0"/>
          </a:p>
          <a:p>
            <a:pPr algn="ctr">
              <a:buFontTx/>
              <a:buChar char="-"/>
            </a:pPr>
            <a:r>
              <a:rPr lang="ru-RU" sz="2400" b="1" dirty="0" smtClean="0"/>
              <a:t> </a:t>
            </a:r>
            <a:r>
              <a:rPr lang="ru-RU" sz="2400" b="1" dirty="0" err="1" smtClean="0"/>
              <a:t>Звениговский</a:t>
            </a:r>
            <a:endParaRPr lang="ru-RU" sz="2400" b="1" dirty="0" smtClean="0"/>
          </a:p>
          <a:p>
            <a:pPr algn="ctr"/>
            <a:r>
              <a:rPr lang="ru-RU" sz="2400" b="1" dirty="0" smtClean="0"/>
              <a:t>- </a:t>
            </a:r>
            <a:r>
              <a:rPr lang="ru-RU" sz="2400" b="1" dirty="0" err="1" smtClean="0"/>
              <a:t>Куженерский</a:t>
            </a:r>
            <a:r>
              <a:rPr lang="ru-RU" sz="2400" b="1" dirty="0" smtClean="0"/>
              <a:t> </a:t>
            </a:r>
          </a:p>
          <a:p>
            <a:pPr algn="ctr"/>
            <a:r>
              <a:rPr lang="ru-RU" sz="2400" b="1" dirty="0" smtClean="0"/>
              <a:t>- </a:t>
            </a:r>
            <a:r>
              <a:rPr lang="ru-RU" sz="2400" b="1" dirty="0" err="1" smtClean="0"/>
              <a:t>Оршанский</a:t>
            </a:r>
            <a:endParaRPr lang="ru-RU" sz="2400" b="1" dirty="0" smtClean="0"/>
          </a:p>
          <a:p>
            <a:pPr algn="ctr">
              <a:buFontTx/>
              <a:buChar char="-"/>
            </a:pPr>
            <a:r>
              <a:rPr lang="ru-RU" sz="2400" b="1" dirty="0" smtClean="0"/>
              <a:t> </a:t>
            </a:r>
            <a:r>
              <a:rPr lang="ru-RU" sz="2400" b="1" dirty="0" err="1" smtClean="0"/>
              <a:t>Сернурский</a:t>
            </a:r>
            <a:endParaRPr lang="ru-RU" sz="2400" b="1" dirty="0" smtClean="0"/>
          </a:p>
          <a:p>
            <a:pPr algn="ctr">
              <a:buFontTx/>
              <a:buChar char="-"/>
            </a:pPr>
            <a:r>
              <a:rPr lang="ru-RU" sz="2400" b="1" dirty="0" smtClean="0"/>
              <a:t> г.Йошкар-Ола</a:t>
            </a:r>
          </a:p>
          <a:p>
            <a:pPr algn="ctr">
              <a:buFontTx/>
              <a:buChar char="-"/>
            </a:pPr>
            <a:r>
              <a:rPr lang="ru-RU" sz="2400" b="1" dirty="0" smtClean="0"/>
              <a:t>  г.Козьмодемьянск</a:t>
            </a:r>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8" name="Picture 20" descr="C:\Users\Dir\Desktop\12.png"/>
          <p:cNvPicPr>
            <a:picLocks noChangeAspect="1" noChangeArrowheads="1"/>
          </p:cNvPicPr>
          <p:nvPr/>
        </p:nvPicPr>
        <p:blipFill>
          <a:blip r:embed="rId2" cstate="print"/>
          <a:srcRect l="22811" t="14513" r="45085" b="4789"/>
          <a:stretch>
            <a:fillRect/>
          </a:stretch>
        </p:blipFill>
        <p:spPr bwMode="auto">
          <a:xfrm>
            <a:off x="467544" y="692696"/>
            <a:ext cx="3961159" cy="5661248"/>
          </a:xfrm>
          <a:prstGeom prst="rect">
            <a:avLst/>
          </a:prstGeom>
          <a:noFill/>
        </p:spPr>
      </p:pic>
      <p:pic>
        <p:nvPicPr>
          <p:cNvPr id="2069" name="Picture 21" descr="C:\Users\Dir\Desktop\13.png"/>
          <p:cNvPicPr>
            <a:picLocks noChangeAspect="1" noChangeArrowheads="1"/>
          </p:cNvPicPr>
          <p:nvPr/>
        </p:nvPicPr>
        <p:blipFill>
          <a:blip r:embed="rId3" cstate="print"/>
          <a:srcRect l="23201" t="19335" r="45107" b="5356"/>
          <a:stretch>
            <a:fillRect/>
          </a:stretch>
        </p:blipFill>
        <p:spPr bwMode="auto">
          <a:xfrm>
            <a:off x="4788024" y="692696"/>
            <a:ext cx="4157077" cy="5616624"/>
          </a:xfrm>
          <a:prstGeom prst="rect">
            <a:avLst/>
          </a:prstGeom>
          <a:noFill/>
        </p:spPr>
      </p:pic>
      <p:sp>
        <p:nvSpPr>
          <p:cNvPr id="24" name="TextBox 23"/>
          <p:cNvSpPr txBox="1"/>
          <p:nvPr/>
        </p:nvSpPr>
        <p:spPr>
          <a:xfrm>
            <a:off x="611560" y="116632"/>
            <a:ext cx="7848872" cy="523220"/>
          </a:xfrm>
          <a:prstGeom prst="rect">
            <a:avLst/>
          </a:prstGeom>
          <a:noFill/>
        </p:spPr>
        <p:txBody>
          <a:bodyPr wrap="square" rtlCol="0">
            <a:spAutoFit/>
          </a:bodyPr>
          <a:lstStyle/>
          <a:p>
            <a:pPr algn="ctr"/>
            <a:r>
              <a:rPr lang="ru-RU" sz="2800" b="1" dirty="0" smtClean="0"/>
              <a:t>АНКЕТА</a:t>
            </a:r>
            <a:endParaRPr lang="ru-RU" sz="28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548680"/>
            <a:ext cx="8136904" cy="5232202"/>
          </a:xfrm>
          <a:prstGeom prst="rect">
            <a:avLst/>
          </a:prstGeom>
          <a:noFill/>
        </p:spPr>
        <p:txBody>
          <a:bodyPr wrap="square" rtlCol="0">
            <a:spAutoFit/>
          </a:bodyPr>
          <a:lstStyle/>
          <a:p>
            <a:pPr algn="ctr"/>
            <a:r>
              <a:rPr lang="ru-RU" sz="2800" b="1" u="sng" dirty="0" smtClean="0"/>
              <a:t>3 этапа Независимой оценки:</a:t>
            </a:r>
          </a:p>
          <a:p>
            <a:pPr marL="342900" indent="-342900" algn="just">
              <a:buAutoNum type="arabicPeriod"/>
            </a:pPr>
            <a:r>
              <a:rPr lang="ru-RU" sz="2400" dirty="0" smtClean="0"/>
              <a:t>Оценка уровня удовлетворенности качеством оказываемых услуг с помощью анкетирования посетителей музеев.</a:t>
            </a:r>
          </a:p>
          <a:p>
            <a:pPr marL="342900" indent="-342900" algn="just"/>
            <a:endParaRPr lang="ru-RU" sz="2400" dirty="0" smtClean="0"/>
          </a:p>
          <a:p>
            <a:pPr marL="342900" indent="-342900" algn="just">
              <a:buAutoNum type="arabicPeriod" startAt="2"/>
            </a:pPr>
            <a:r>
              <a:rPr lang="ru-RU" sz="2400" dirty="0" smtClean="0"/>
              <a:t>Оценка уровня открытости и доступности информации учреждения на официальном сайте для размещения информации о государственных (муниципальных) учреждениях (</a:t>
            </a:r>
            <a:r>
              <a:rPr lang="ru-RU" sz="2400" u="sng" dirty="0" err="1" smtClean="0">
                <a:hlinkClick r:id="rId2"/>
              </a:rPr>
              <a:t>www.bus.gov.ru</a:t>
            </a:r>
            <a:r>
              <a:rPr lang="ru-RU" sz="2400" dirty="0" smtClean="0"/>
              <a:t>).</a:t>
            </a:r>
          </a:p>
          <a:p>
            <a:pPr marL="342900" indent="-342900" algn="just"/>
            <a:endParaRPr lang="ru-RU" sz="2400" dirty="0" smtClean="0"/>
          </a:p>
          <a:p>
            <a:pPr marL="361950" indent="-361950" algn="just"/>
            <a:r>
              <a:rPr lang="ru-RU" sz="2400" dirty="0" smtClean="0"/>
              <a:t>3.  Оценка уровня открытости и доступности информации на официальных сайтах учреждений (</a:t>
            </a:r>
            <a:r>
              <a:rPr lang="ru-RU" sz="2400" dirty="0" err="1" smtClean="0"/>
              <a:t>контент-анализ</a:t>
            </a:r>
            <a:r>
              <a:rPr lang="ru-RU" sz="2400" dirty="0" smtClean="0"/>
              <a:t> информации).</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63688" y="332656"/>
            <a:ext cx="5400600" cy="584775"/>
          </a:xfrm>
          <a:prstGeom prst="rect">
            <a:avLst/>
          </a:prstGeom>
          <a:noFill/>
        </p:spPr>
        <p:txBody>
          <a:bodyPr wrap="square" rtlCol="0">
            <a:spAutoFit/>
          </a:bodyPr>
          <a:lstStyle/>
          <a:p>
            <a:pPr algn="ctr"/>
            <a:r>
              <a:rPr lang="ru-RU" sz="3200" b="1" u="sng" dirty="0" smtClean="0">
                <a:solidFill>
                  <a:srgbClr val="FF0000"/>
                </a:solidFill>
              </a:rPr>
              <a:t>Основные критерии</a:t>
            </a:r>
            <a:endParaRPr lang="ru-RU" sz="3200" dirty="0">
              <a:solidFill>
                <a:srgbClr val="FF0000"/>
              </a:solidFill>
            </a:endParaRPr>
          </a:p>
        </p:txBody>
      </p:sp>
      <p:sp>
        <p:nvSpPr>
          <p:cNvPr id="3" name="TextBox 2"/>
          <p:cNvSpPr txBox="1"/>
          <p:nvPr/>
        </p:nvSpPr>
        <p:spPr>
          <a:xfrm>
            <a:off x="323528" y="1124744"/>
            <a:ext cx="8280920" cy="4832092"/>
          </a:xfrm>
          <a:prstGeom prst="rect">
            <a:avLst/>
          </a:prstGeom>
          <a:noFill/>
        </p:spPr>
        <p:txBody>
          <a:bodyPr wrap="square" rtlCol="0">
            <a:spAutoFit/>
          </a:bodyPr>
          <a:lstStyle/>
          <a:p>
            <a:pPr lvl="0">
              <a:buFont typeface="Wingdings" pitchFamily="2" charset="2"/>
              <a:buChar char="ü"/>
            </a:pPr>
            <a:r>
              <a:rPr lang="ru-RU" sz="2800" b="1" dirty="0" smtClean="0"/>
              <a:t>Открытость и доступность информации о музеях</a:t>
            </a:r>
          </a:p>
          <a:p>
            <a:pPr lvl="0">
              <a:buFont typeface="Wingdings" pitchFamily="2" charset="2"/>
              <a:buChar char="ü"/>
            </a:pPr>
            <a:endParaRPr lang="ru-RU" sz="2800" dirty="0" smtClean="0"/>
          </a:p>
          <a:p>
            <a:pPr marL="271463" indent="-271463">
              <a:buFont typeface="Wingdings" pitchFamily="2" charset="2"/>
              <a:buChar char="ü"/>
            </a:pPr>
            <a:r>
              <a:rPr lang="ru-RU" sz="2800" b="1" dirty="0" smtClean="0"/>
              <a:t>Комфортность условий предоставления услуг и доступность их получения</a:t>
            </a:r>
            <a:r>
              <a:rPr lang="ru-RU" sz="2800" dirty="0" smtClean="0"/>
              <a:t> </a:t>
            </a:r>
          </a:p>
          <a:p>
            <a:pPr>
              <a:buFont typeface="Wingdings" pitchFamily="2" charset="2"/>
              <a:buChar char="ü"/>
            </a:pPr>
            <a:endParaRPr lang="ru-RU" sz="2800" dirty="0" smtClean="0"/>
          </a:p>
          <a:p>
            <a:pPr>
              <a:buFont typeface="Wingdings" pitchFamily="2" charset="2"/>
              <a:buChar char="ü"/>
            </a:pPr>
            <a:r>
              <a:rPr lang="ru-RU" sz="2800" b="1" dirty="0" smtClean="0"/>
              <a:t>Время ожидания предоставления услуги</a:t>
            </a:r>
          </a:p>
          <a:p>
            <a:endParaRPr lang="ru-RU" sz="2800" b="1" dirty="0" smtClean="0"/>
          </a:p>
          <a:p>
            <a:pPr marL="361950" indent="-361950">
              <a:buFont typeface="Wingdings" pitchFamily="2" charset="2"/>
              <a:buChar char="ü"/>
            </a:pPr>
            <a:r>
              <a:rPr lang="ru-RU" sz="2800" b="1" dirty="0" smtClean="0"/>
              <a:t>Доброжелательность, вежливость, компетентность работников музеев </a:t>
            </a:r>
          </a:p>
          <a:p>
            <a:endParaRPr lang="ru-RU" sz="2800" b="1" dirty="0" smtClean="0"/>
          </a:p>
          <a:p>
            <a:pPr>
              <a:buFont typeface="Wingdings" pitchFamily="2" charset="2"/>
              <a:buChar char="ü"/>
            </a:pPr>
            <a:r>
              <a:rPr lang="ru-RU" sz="2800" b="1" dirty="0" smtClean="0"/>
              <a:t>Удовлетворенность качеством оказания услуг </a:t>
            </a:r>
            <a:endParaRPr lang="ru-RU"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95536" y="548682"/>
          <a:ext cx="8280923" cy="6263616"/>
        </p:xfrm>
        <a:graphic>
          <a:graphicData uri="http://schemas.openxmlformats.org/drawingml/2006/table">
            <a:tbl>
              <a:tblPr/>
              <a:tblGrid>
                <a:gridCol w="1346478"/>
                <a:gridCol w="385891"/>
                <a:gridCol w="385891"/>
                <a:gridCol w="385891"/>
                <a:gridCol w="385891"/>
                <a:gridCol w="385891"/>
                <a:gridCol w="385891"/>
                <a:gridCol w="385891"/>
                <a:gridCol w="385891"/>
                <a:gridCol w="385891"/>
                <a:gridCol w="385891"/>
                <a:gridCol w="385891"/>
                <a:gridCol w="385891"/>
                <a:gridCol w="385891"/>
                <a:gridCol w="385891"/>
                <a:gridCol w="385891"/>
                <a:gridCol w="385891"/>
                <a:gridCol w="385891"/>
                <a:gridCol w="374298"/>
              </a:tblGrid>
              <a:tr h="3040832">
                <a:tc>
                  <a:txBody>
                    <a:bodyPr/>
                    <a:lstStyle/>
                    <a:p>
                      <a:pPr>
                        <a:lnSpc>
                          <a:spcPct val="115000"/>
                        </a:lnSpc>
                      </a:pPr>
                      <a:endParaRPr lang="ru-RU" sz="1000" dirty="0">
                        <a:latin typeface="Calibri"/>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000" b="1" dirty="0">
                          <a:solidFill>
                            <a:schemeClr val="tx1"/>
                          </a:solidFill>
                          <a:latin typeface="Times New Roman"/>
                          <a:ea typeface="Times New Roman"/>
                          <a:cs typeface="Times New Roman"/>
                        </a:rPr>
                        <a:t>Информирование о предстоящих выставках и экспозициях организации культуры. Виртуальные экскурсии по организации культуры</a:t>
                      </a:r>
                      <a:endParaRPr lang="ru-RU" sz="1000" b="1" dirty="0">
                        <a:solidFill>
                          <a:schemeClr val="tx1"/>
                        </a:solidFill>
                        <a:latin typeface="Calibri"/>
                        <a:ea typeface="Times New Roman"/>
                        <a:cs typeface="Times New Roman"/>
                      </a:endParaRPr>
                    </a:p>
                  </a:txBody>
                  <a:tcPr marL="40204" marR="4020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nSpc>
                          <a:spcPct val="115000"/>
                        </a:lnSpc>
                        <a:spcAft>
                          <a:spcPts val="0"/>
                        </a:spcAft>
                      </a:pPr>
                      <a:r>
                        <a:rPr lang="ru-RU" sz="1000" b="1" dirty="0">
                          <a:solidFill>
                            <a:schemeClr val="tx1"/>
                          </a:solidFill>
                          <a:latin typeface="Times New Roman"/>
                          <a:ea typeface="Times New Roman"/>
                          <a:cs typeface="Times New Roman"/>
                        </a:rPr>
                        <a:t>Полное и сокращенное наименование организации культуры, место нахождения, почтовый адрес, схема проезда, адрес электронной почты, структура организации культуры, сведения об учредителе (учредителях), учредительные документы</a:t>
                      </a:r>
                      <a:endParaRPr lang="ru-RU" sz="1000" b="1" dirty="0">
                        <a:solidFill>
                          <a:schemeClr val="tx1"/>
                        </a:solidFill>
                        <a:latin typeface="Calibri"/>
                        <a:ea typeface="Times New Roman"/>
                        <a:cs typeface="Times New Roman"/>
                      </a:endParaRPr>
                    </a:p>
                  </a:txBody>
                  <a:tcPr marL="40204" marR="4020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nSpc>
                          <a:spcPct val="115000"/>
                        </a:lnSpc>
                        <a:spcAft>
                          <a:spcPts val="0"/>
                        </a:spcAft>
                      </a:pPr>
                      <a:r>
                        <a:rPr lang="ru-RU" sz="1000" b="1" dirty="0">
                          <a:solidFill>
                            <a:schemeClr val="tx1"/>
                          </a:solidFill>
                          <a:latin typeface="Times New Roman"/>
                          <a:ea typeface="Times New Roman"/>
                          <a:cs typeface="Times New Roman"/>
                        </a:rPr>
                        <a:t>Информация о выполнении государственного/ муниципального задания, отчет о результатах деятельности организации культуры</a:t>
                      </a:r>
                      <a:endParaRPr lang="ru-RU" sz="1000" b="1" dirty="0">
                        <a:solidFill>
                          <a:schemeClr val="tx1"/>
                        </a:solidFill>
                        <a:latin typeface="Calibri"/>
                        <a:ea typeface="Times New Roman"/>
                        <a:cs typeface="Times New Roman"/>
                      </a:endParaRPr>
                    </a:p>
                  </a:txBody>
                  <a:tcPr marL="40204" marR="4020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nSpc>
                          <a:spcPct val="115000"/>
                        </a:lnSpc>
                        <a:spcAft>
                          <a:spcPts val="0"/>
                        </a:spcAft>
                      </a:pPr>
                      <a:r>
                        <a:rPr lang="ru-RU" sz="1000" b="1" dirty="0">
                          <a:solidFill>
                            <a:schemeClr val="tx1"/>
                          </a:solidFill>
                          <a:latin typeface="Times New Roman"/>
                          <a:ea typeface="Times New Roman"/>
                          <a:cs typeface="Times New Roman"/>
                        </a:rPr>
                        <a:t>Уровень комфортности пребывания в организации культуры (места для сидения, гардероб, чистота помещений)</a:t>
                      </a:r>
                      <a:endParaRPr lang="ru-RU" sz="1000" b="1" dirty="0">
                        <a:solidFill>
                          <a:schemeClr val="tx1"/>
                        </a:solidFill>
                        <a:latin typeface="Calibri"/>
                        <a:ea typeface="Times New Roman"/>
                        <a:cs typeface="Times New Roman"/>
                      </a:endParaRPr>
                    </a:p>
                  </a:txBody>
                  <a:tcPr marL="40204" marR="4020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nSpc>
                          <a:spcPct val="115000"/>
                        </a:lnSpc>
                        <a:spcAft>
                          <a:spcPts val="0"/>
                        </a:spcAft>
                      </a:pPr>
                      <a:r>
                        <a:rPr lang="ru-RU" sz="1000" b="1" dirty="0">
                          <a:solidFill>
                            <a:schemeClr val="tx1"/>
                          </a:solidFill>
                          <a:latin typeface="Times New Roman"/>
                          <a:ea typeface="Times New Roman"/>
                          <a:cs typeface="Times New Roman"/>
                        </a:rPr>
                        <a:t>Перечень услуг, предоставляемых организацией культуры. Ограничения по ассортименту услуг, ограничения по потребителям услуг. Дополнительные услуги, предоставляемые организацией культуры.</a:t>
                      </a:r>
                      <a:endParaRPr lang="ru-RU" sz="1000" b="1" dirty="0">
                        <a:solidFill>
                          <a:schemeClr val="tx1"/>
                        </a:solidFill>
                        <a:latin typeface="Calibri"/>
                        <a:ea typeface="Times New Roman"/>
                        <a:cs typeface="Times New Roman"/>
                      </a:endParaRPr>
                    </a:p>
                  </a:txBody>
                  <a:tcPr marL="40204" marR="4020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nSpc>
                          <a:spcPct val="115000"/>
                        </a:lnSpc>
                        <a:spcAft>
                          <a:spcPts val="0"/>
                        </a:spcAft>
                      </a:pPr>
                      <a:r>
                        <a:rPr lang="ru-RU" sz="1000" b="1" dirty="0">
                          <a:solidFill>
                            <a:schemeClr val="tx1"/>
                          </a:solidFill>
                          <a:latin typeface="Times New Roman"/>
                          <a:ea typeface="Times New Roman"/>
                          <a:cs typeface="Times New Roman"/>
                        </a:rPr>
                        <a:t>Сохранение возможности навигации по сайту при отключении графических элементов оформления сайта, карты сайта. Время доступности информации с учетом перерывов в работе сайта. Наличие независимой системы учета посещений сайта. Раскрытие информации независимой системы учета посещений сайта. Наличие встроенной системы контекстного поиска по сайту. Бесплатность, доступность информации на сайте. Отсутствие нарушений отображения, форматирования или иных дефектов информации на сайте. Дата и время размещения информации. Доступ к разделу «Независимая оценка качества предоставления услуг» должен быть обеспечен не более чем за 2 перехода по сайту с использованием меню навигации</a:t>
                      </a:r>
                      <a:endParaRPr lang="ru-RU" sz="1000" b="1" dirty="0">
                        <a:solidFill>
                          <a:schemeClr val="tx1"/>
                        </a:solidFill>
                        <a:latin typeface="Calibri"/>
                        <a:ea typeface="Times New Roman"/>
                        <a:cs typeface="Times New Roman"/>
                      </a:endParaRPr>
                    </a:p>
                  </a:txBody>
                  <a:tcPr marL="40204" marR="4020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nSpc>
                          <a:spcPct val="115000"/>
                        </a:lnSpc>
                        <a:spcAft>
                          <a:spcPts val="0"/>
                        </a:spcAft>
                      </a:pPr>
                      <a:r>
                        <a:rPr lang="ru-RU" sz="1000" b="1" dirty="0">
                          <a:solidFill>
                            <a:schemeClr val="tx1"/>
                          </a:solidFill>
                          <a:latin typeface="Times New Roman"/>
                          <a:ea typeface="Times New Roman"/>
                          <a:cs typeface="Times New Roman"/>
                        </a:rPr>
                        <a:t>Наличие дополнительных услуг организации культуры (места общественного питания, проведение интерактивных игр, театрализованных мероприятий, </a:t>
                      </a:r>
                      <a:r>
                        <a:rPr lang="ru-RU" sz="1000" b="1" dirty="0" err="1">
                          <a:solidFill>
                            <a:schemeClr val="tx1"/>
                          </a:solidFill>
                          <a:latin typeface="Times New Roman"/>
                          <a:ea typeface="Times New Roman"/>
                          <a:cs typeface="Times New Roman"/>
                        </a:rPr>
                        <a:t>аудиогид</a:t>
                      </a:r>
                      <a:r>
                        <a:rPr lang="ru-RU" sz="1000" b="1" dirty="0">
                          <a:solidFill>
                            <a:schemeClr val="tx1"/>
                          </a:solidFill>
                          <a:latin typeface="Times New Roman"/>
                          <a:ea typeface="Times New Roman"/>
                          <a:cs typeface="Times New Roman"/>
                        </a:rPr>
                        <a:t>)</a:t>
                      </a:r>
                      <a:endParaRPr lang="ru-RU" sz="1000" b="1" dirty="0">
                        <a:solidFill>
                          <a:schemeClr val="tx1"/>
                        </a:solidFill>
                        <a:latin typeface="Calibri"/>
                        <a:ea typeface="Times New Roman"/>
                        <a:cs typeface="Times New Roman"/>
                      </a:endParaRPr>
                    </a:p>
                  </a:txBody>
                  <a:tcPr marL="40204" marR="4020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nSpc>
                          <a:spcPct val="115000"/>
                        </a:lnSpc>
                        <a:spcAft>
                          <a:spcPts val="0"/>
                        </a:spcAft>
                      </a:pPr>
                      <a:r>
                        <a:rPr lang="ru-RU" sz="1000" b="1" dirty="0">
                          <a:solidFill>
                            <a:schemeClr val="tx1"/>
                          </a:solidFill>
                          <a:latin typeface="Times New Roman"/>
                          <a:ea typeface="Times New Roman"/>
                          <a:cs typeface="Times New Roman"/>
                        </a:rPr>
                        <a:t>Транспортная и пешая доступность организации культуры</a:t>
                      </a:r>
                      <a:endParaRPr lang="ru-RU" sz="1000" b="1" dirty="0">
                        <a:solidFill>
                          <a:schemeClr val="tx1"/>
                        </a:solidFill>
                        <a:latin typeface="Calibri"/>
                        <a:ea typeface="Times New Roman"/>
                        <a:cs typeface="Times New Roman"/>
                      </a:endParaRPr>
                    </a:p>
                  </a:txBody>
                  <a:tcPr marL="40204" marR="4020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nSpc>
                          <a:spcPct val="115000"/>
                        </a:lnSpc>
                        <a:spcAft>
                          <a:spcPts val="0"/>
                        </a:spcAft>
                      </a:pPr>
                      <a:r>
                        <a:rPr lang="ru-RU" sz="1000" b="1" dirty="0">
                          <a:solidFill>
                            <a:schemeClr val="tx1"/>
                          </a:solidFill>
                          <a:latin typeface="Times New Roman"/>
                          <a:ea typeface="Times New Roman"/>
                          <a:cs typeface="Times New Roman"/>
                        </a:rPr>
                        <a:t>Наличие электронных билетов/ наличие электронного бронирования билетов/ наличие электронной очереди/ наличие электронных каталогов/ наличие электронных документов, доступных для получения</a:t>
                      </a:r>
                      <a:endParaRPr lang="ru-RU" sz="1000" b="1" dirty="0">
                        <a:solidFill>
                          <a:schemeClr val="tx1"/>
                        </a:solidFill>
                        <a:latin typeface="Calibri"/>
                        <a:ea typeface="Times New Roman"/>
                        <a:cs typeface="Times New Roman"/>
                      </a:endParaRPr>
                    </a:p>
                  </a:txBody>
                  <a:tcPr marL="40204" marR="4020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nSpc>
                          <a:spcPct val="115000"/>
                        </a:lnSpc>
                        <a:spcAft>
                          <a:spcPts val="0"/>
                        </a:spcAft>
                      </a:pPr>
                      <a:r>
                        <a:rPr lang="ru-RU" sz="1000" b="1" dirty="0">
                          <a:solidFill>
                            <a:schemeClr val="tx1"/>
                          </a:solidFill>
                          <a:latin typeface="Times New Roman"/>
                          <a:ea typeface="Times New Roman"/>
                          <a:cs typeface="Times New Roman"/>
                        </a:rPr>
                        <a:t>Удобство пользования электронными сервисами, предоставляемыми учреждением посетителям (в том числе и с помощью мобильных устройств)</a:t>
                      </a:r>
                      <a:endParaRPr lang="ru-RU" sz="1000" b="1" dirty="0">
                        <a:solidFill>
                          <a:schemeClr val="tx1"/>
                        </a:solidFill>
                        <a:latin typeface="Calibri"/>
                        <a:ea typeface="Times New Roman"/>
                        <a:cs typeface="Times New Roman"/>
                      </a:endParaRPr>
                    </a:p>
                  </a:txBody>
                  <a:tcPr marL="40204" marR="4020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nSpc>
                          <a:spcPct val="115000"/>
                        </a:lnSpc>
                        <a:spcAft>
                          <a:spcPts val="0"/>
                        </a:spcAft>
                      </a:pPr>
                      <a:r>
                        <a:rPr lang="ru-RU" sz="1000" b="1" dirty="0">
                          <a:solidFill>
                            <a:schemeClr val="tx1"/>
                          </a:solidFill>
                          <a:latin typeface="Times New Roman"/>
                          <a:ea typeface="Times New Roman"/>
                          <a:cs typeface="Times New Roman"/>
                        </a:rPr>
                        <a:t>Удобство графика работы организации культуры</a:t>
                      </a:r>
                      <a:endParaRPr lang="ru-RU" sz="1000" b="1" dirty="0">
                        <a:solidFill>
                          <a:schemeClr val="tx1"/>
                        </a:solidFill>
                        <a:latin typeface="Calibri"/>
                        <a:ea typeface="Times New Roman"/>
                        <a:cs typeface="Times New Roman"/>
                      </a:endParaRPr>
                    </a:p>
                  </a:txBody>
                  <a:tcPr marL="40204" marR="4020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nSpc>
                          <a:spcPct val="115000"/>
                        </a:lnSpc>
                        <a:spcAft>
                          <a:spcPts val="0"/>
                        </a:spcAft>
                      </a:pPr>
                      <a:r>
                        <a:rPr lang="ru-RU" sz="1000" b="1" dirty="0">
                          <a:solidFill>
                            <a:schemeClr val="tx1"/>
                          </a:solidFill>
                          <a:latin typeface="Times New Roman"/>
                          <a:ea typeface="Times New Roman"/>
                          <a:cs typeface="Times New Roman"/>
                        </a:rPr>
                        <a:t>Удобство процедуры покупки (бронирования) билетов</a:t>
                      </a:r>
                      <a:endParaRPr lang="ru-RU" sz="1000" b="1" dirty="0">
                        <a:solidFill>
                          <a:schemeClr val="tx1"/>
                        </a:solidFill>
                        <a:latin typeface="Calibri"/>
                        <a:ea typeface="Times New Roman"/>
                        <a:cs typeface="Times New Roman"/>
                      </a:endParaRPr>
                    </a:p>
                  </a:txBody>
                  <a:tcPr marL="40204" marR="4020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nSpc>
                          <a:spcPct val="115000"/>
                        </a:lnSpc>
                        <a:spcAft>
                          <a:spcPts val="0"/>
                        </a:spcAft>
                      </a:pPr>
                      <a:r>
                        <a:rPr lang="ru-RU" sz="1000" b="1" dirty="0">
                          <a:solidFill>
                            <a:schemeClr val="tx1"/>
                          </a:solidFill>
                          <a:latin typeface="Times New Roman"/>
                          <a:ea typeface="Times New Roman"/>
                          <a:cs typeface="Times New Roman"/>
                        </a:rPr>
                        <a:t>Доброжелательность, вежливость и компетентность персонала организации культуры</a:t>
                      </a:r>
                      <a:endParaRPr lang="ru-RU" sz="1000" b="1" dirty="0">
                        <a:solidFill>
                          <a:schemeClr val="tx1"/>
                        </a:solidFill>
                        <a:latin typeface="Calibri"/>
                        <a:ea typeface="Times New Roman"/>
                        <a:cs typeface="Times New Roman"/>
                      </a:endParaRPr>
                    </a:p>
                  </a:txBody>
                  <a:tcPr marL="40204" marR="4020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nSpc>
                          <a:spcPct val="115000"/>
                        </a:lnSpc>
                        <a:spcAft>
                          <a:spcPts val="0"/>
                        </a:spcAft>
                      </a:pPr>
                      <a:r>
                        <a:rPr lang="ru-RU" sz="1000" b="1" dirty="0">
                          <a:solidFill>
                            <a:schemeClr val="tx1"/>
                          </a:solidFill>
                          <a:latin typeface="Times New Roman"/>
                          <a:ea typeface="Times New Roman"/>
                          <a:cs typeface="Times New Roman"/>
                        </a:rPr>
                        <a:t>Фамилии, имена, отчества, должности руководящего состава организации культуры, её структурных подразделений и филиалов (при их наличии), режим, график работы; контактные телефоны, адреса электронной почты, раздел для направления предложений по улучшению качества услуг организации</a:t>
                      </a:r>
                      <a:endParaRPr lang="ru-RU" sz="1000" b="1" dirty="0">
                        <a:solidFill>
                          <a:schemeClr val="tx1"/>
                        </a:solidFill>
                        <a:latin typeface="Calibri"/>
                        <a:ea typeface="Times New Roman"/>
                        <a:cs typeface="Times New Roman"/>
                      </a:endParaRPr>
                    </a:p>
                  </a:txBody>
                  <a:tcPr marL="40204" marR="4020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nSpc>
                          <a:spcPct val="115000"/>
                        </a:lnSpc>
                        <a:spcAft>
                          <a:spcPts val="0"/>
                        </a:spcAft>
                      </a:pPr>
                      <a:r>
                        <a:rPr lang="ru-RU" sz="1000" b="1" dirty="0">
                          <a:solidFill>
                            <a:schemeClr val="tx1"/>
                          </a:solidFill>
                          <a:latin typeface="Times New Roman"/>
                          <a:ea typeface="Times New Roman"/>
                          <a:cs typeface="Times New Roman"/>
                        </a:rPr>
                        <a:t>Уровень удовлетворенности качеством оказания услуг организации культуры в целом</a:t>
                      </a:r>
                      <a:endParaRPr lang="ru-RU" sz="1000" b="1" dirty="0">
                        <a:solidFill>
                          <a:schemeClr val="tx1"/>
                        </a:solidFill>
                        <a:latin typeface="Calibri"/>
                        <a:ea typeface="Times New Roman"/>
                        <a:cs typeface="Times New Roman"/>
                      </a:endParaRPr>
                    </a:p>
                  </a:txBody>
                  <a:tcPr marL="40204" marR="4020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nSpc>
                          <a:spcPct val="115000"/>
                        </a:lnSpc>
                        <a:spcAft>
                          <a:spcPts val="0"/>
                        </a:spcAft>
                      </a:pPr>
                      <a:r>
                        <a:rPr lang="ru-RU" sz="1000" b="1" dirty="0">
                          <a:solidFill>
                            <a:schemeClr val="tx1"/>
                          </a:solidFill>
                          <a:latin typeface="Times New Roman"/>
                          <a:ea typeface="Times New Roman"/>
                          <a:cs typeface="Times New Roman"/>
                        </a:rPr>
                        <a:t>Порядок оценки качества работы организации на основании определенных критериев эффективности работы организаций, утвержденный уполномоченным федеральным органом исполнительной власти; результаты независимой оценки качества оказания услуг организациями культуры, а также предложения об улучшении качества их деятельности; план по улучшению качества работы организации</a:t>
                      </a:r>
                      <a:endParaRPr lang="ru-RU" sz="1000" b="1" dirty="0">
                        <a:solidFill>
                          <a:schemeClr val="tx1"/>
                        </a:solidFill>
                        <a:latin typeface="Calibri"/>
                        <a:ea typeface="Times New Roman"/>
                        <a:cs typeface="Times New Roman"/>
                      </a:endParaRPr>
                    </a:p>
                  </a:txBody>
                  <a:tcPr marL="40204" marR="4020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nSpc>
                          <a:spcPct val="115000"/>
                        </a:lnSpc>
                        <a:spcAft>
                          <a:spcPts val="0"/>
                        </a:spcAft>
                      </a:pPr>
                      <a:r>
                        <a:rPr lang="ru-RU" sz="1000" b="1" dirty="0">
                          <a:solidFill>
                            <a:schemeClr val="tx1"/>
                          </a:solidFill>
                          <a:latin typeface="Times New Roman"/>
                          <a:ea typeface="Times New Roman"/>
                          <a:cs typeface="Times New Roman"/>
                        </a:rPr>
                        <a:t>Качество проведения экскурсий</a:t>
                      </a:r>
                      <a:endParaRPr lang="ru-RU" sz="1000" b="1" dirty="0">
                        <a:solidFill>
                          <a:schemeClr val="tx1"/>
                        </a:solidFill>
                        <a:latin typeface="Calibri"/>
                        <a:ea typeface="Times New Roman"/>
                        <a:cs typeface="Times New Roman"/>
                      </a:endParaRPr>
                    </a:p>
                  </a:txBody>
                  <a:tcPr marL="40204" marR="4020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nSpc>
                          <a:spcPct val="115000"/>
                        </a:lnSpc>
                        <a:spcAft>
                          <a:spcPts val="0"/>
                        </a:spcAft>
                      </a:pPr>
                      <a:r>
                        <a:rPr lang="ru-RU" sz="1000" b="1" dirty="0">
                          <a:solidFill>
                            <a:schemeClr val="tx1"/>
                          </a:solidFill>
                          <a:latin typeface="Times New Roman"/>
                          <a:ea typeface="Times New Roman"/>
                          <a:cs typeface="Times New Roman"/>
                        </a:rPr>
                        <a:t>Разнообразие экспозиций организации культуры</a:t>
                      </a:r>
                      <a:endParaRPr lang="ru-RU" sz="1000" b="1" dirty="0">
                        <a:solidFill>
                          <a:schemeClr val="tx1"/>
                        </a:solidFill>
                        <a:latin typeface="Calibri"/>
                        <a:ea typeface="Times New Roman"/>
                        <a:cs typeface="Times New Roman"/>
                      </a:endParaRPr>
                    </a:p>
                  </a:txBody>
                  <a:tcPr marL="40204" marR="40204"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r>
              <a:tr h="313169">
                <a:tc>
                  <a:txBody>
                    <a:bodyPr/>
                    <a:lstStyle/>
                    <a:p>
                      <a:pPr>
                        <a:lnSpc>
                          <a:spcPct val="115000"/>
                        </a:lnSpc>
                        <a:spcAft>
                          <a:spcPts val="0"/>
                        </a:spcAft>
                      </a:pPr>
                      <a:r>
                        <a:rPr lang="ru-RU" sz="700" b="1" dirty="0" smtClean="0">
                          <a:latin typeface="Times New Roman"/>
                          <a:ea typeface="Times New Roman"/>
                          <a:cs typeface="Times New Roman"/>
                        </a:rPr>
                        <a:t>МУЗЕЙ </a:t>
                      </a:r>
                      <a:r>
                        <a:rPr lang="ru-RU" sz="700" b="1" dirty="0">
                          <a:latin typeface="Times New Roman"/>
                          <a:ea typeface="Times New Roman"/>
                          <a:cs typeface="Times New Roman"/>
                        </a:rPr>
                        <a:t>ИСТОРИИ ГОРОДА </a:t>
                      </a:r>
                      <a:r>
                        <a:rPr lang="ru-RU" sz="700" b="1" dirty="0" smtClean="0">
                          <a:latin typeface="Times New Roman"/>
                          <a:ea typeface="Times New Roman"/>
                          <a:cs typeface="Times New Roman"/>
                        </a:rPr>
                        <a:t>ЙОШКАР-ОЛЫ</a:t>
                      </a:r>
                      <a:endParaRPr lang="ru-RU" sz="1000" b="1"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000" dirty="0">
                          <a:latin typeface="Times New Roman"/>
                          <a:ea typeface="Times New Roman"/>
                          <a:cs typeface="Times New Roman"/>
                        </a:rPr>
                        <a:t>91%</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80%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100%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95%</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100%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80%</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89%</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92%</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40%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90%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96%</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95%</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99%</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57%</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96%</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33%</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97%</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41%</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r>
              <a:tr h="419799">
                <a:tc>
                  <a:txBody>
                    <a:bodyPr/>
                    <a:lstStyle/>
                    <a:p>
                      <a:pPr>
                        <a:lnSpc>
                          <a:spcPct val="115000"/>
                        </a:lnSpc>
                        <a:spcAft>
                          <a:spcPts val="0"/>
                        </a:spcAft>
                      </a:pPr>
                      <a:r>
                        <a:rPr lang="ru-RU" sz="700" b="1" dirty="0" smtClean="0">
                          <a:latin typeface="Times New Roman"/>
                          <a:ea typeface="Times New Roman"/>
                          <a:cs typeface="Times New Roman"/>
                        </a:rPr>
                        <a:t>КУЖЕНЕРСКИЙ </a:t>
                      </a:r>
                      <a:r>
                        <a:rPr lang="ru-RU" sz="700" b="1" dirty="0">
                          <a:latin typeface="Times New Roman"/>
                          <a:ea typeface="Times New Roman"/>
                          <a:cs typeface="Times New Roman"/>
                        </a:rPr>
                        <a:t>РАЙОННЫЙ МУЗЕЙНО-ВЫСТАВОЧНЫЙ </a:t>
                      </a:r>
                      <a:r>
                        <a:rPr lang="ru-RU" sz="700" b="1" dirty="0" smtClean="0">
                          <a:latin typeface="Times New Roman"/>
                          <a:ea typeface="Times New Roman"/>
                          <a:cs typeface="Times New Roman"/>
                        </a:rPr>
                        <a:t>ЦЕНТР</a:t>
                      </a:r>
                      <a:endParaRPr lang="ru-RU" sz="1000" b="1"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000">
                          <a:latin typeface="Times New Roman"/>
                          <a:ea typeface="Times New Roman"/>
                          <a:cs typeface="Times New Roman"/>
                        </a:rPr>
                        <a:t>74%</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60%</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100%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89%</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100%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60%</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100%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60%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20%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64%</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90%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91%</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94%</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43%</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87%</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33%</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83%</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36%</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r>
              <a:tr h="419799">
                <a:tc>
                  <a:txBody>
                    <a:bodyPr/>
                    <a:lstStyle/>
                    <a:p>
                      <a:pPr>
                        <a:lnSpc>
                          <a:spcPct val="115000"/>
                        </a:lnSpc>
                        <a:spcAft>
                          <a:spcPts val="0"/>
                        </a:spcAft>
                      </a:pPr>
                      <a:r>
                        <a:rPr lang="ru-RU" sz="700" b="1" dirty="0" smtClean="0">
                          <a:latin typeface="Times New Roman"/>
                          <a:ea typeface="Times New Roman"/>
                          <a:cs typeface="Times New Roman"/>
                        </a:rPr>
                        <a:t>ЗВЕНИГОВСКИЙ </a:t>
                      </a:r>
                      <a:r>
                        <a:rPr lang="ru-RU" sz="700" b="1" dirty="0">
                          <a:latin typeface="Times New Roman"/>
                          <a:ea typeface="Times New Roman"/>
                          <a:cs typeface="Times New Roman"/>
                        </a:rPr>
                        <a:t>РАЙОННЫЙ КРАЕВЕДЧЕСКИЙ </a:t>
                      </a:r>
                      <a:r>
                        <a:rPr lang="ru-RU" sz="700" b="1" dirty="0" smtClean="0">
                          <a:latin typeface="Times New Roman"/>
                          <a:ea typeface="Times New Roman"/>
                          <a:cs typeface="Times New Roman"/>
                        </a:rPr>
                        <a:t>МУЗЕЙ</a:t>
                      </a:r>
                      <a:endParaRPr lang="ru-RU" sz="1000" b="1"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000">
                          <a:latin typeface="Times New Roman"/>
                          <a:ea typeface="Times New Roman"/>
                          <a:cs typeface="Times New Roman"/>
                        </a:rPr>
                        <a:t>99%</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60%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100%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87%</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100%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80%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88%</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99%</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20%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88%</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100%</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100%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100%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57%</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100%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33%</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100%</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50%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r>
              <a:tr h="313169">
                <a:tc>
                  <a:txBody>
                    <a:bodyPr/>
                    <a:lstStyle/>
                    <a:p>
                      <a:pPr>
                        <a:lnSpc>
                          <a:spcPct val="115000"/>
                        </a:lnSpc>
                        <a:spcAft>
                          <a:spcPts val="0"/>
                        </a:spcAft>
                      </a:pPr>
                      <a:r>
                        <a:rPr lang="ru-RU" sz="700" b="1" dirty="0" smtClean="0">
                          <a:latin typeface="Times New Roman"/>
                          <a:ea typeface="Times New Roman"/>
                          <a:cs typeface="Times New Roman"/>
                        </a:rPr>
                        <a:t>КРАЕВЕДЧЕСКИЙ </a:t>
                      </a:r>
                      <a:r>
                        <a:rPr lang="ru-RU" sz="700" b="1" dirty="0">
                          <a:latin typeface="Times New Roman"/>
                          <a:ea typeface="Times New Roman"/>
                          <a:cs typeface="Times New Roman"/>
                        </a:rPr>
                        <a:t>МУЗЕЙ ИМЕНИ Н.ИГНАТЬЕВА"</a:t>
                      </a:r>
                      <a:endParaRPr lang="ru-RU" sz="1000" b="1"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000">
                          <a:latin typeface="Times New Roman"/>
                          <a:ea typeface="Times New Roman"/>
                          <a:cs typeface="Times New Roman"/>
                        </a:rPr>
                        <a:t>89%</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60%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100%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87%</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100%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80%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21%</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88%</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20%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55%</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100%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100%</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100%</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57%</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100%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33%</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100%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50%</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r>
              <a:tr h="633060">
                <a:tc>
                  <a:txBody>
                    <a:bodyPr/>
                    <a:lstStyle/>
                    <a:p>
                      <a:pPr>
                        <a:lnSpc>
                          <a:spcPct val="115000"/>
                        </a:lnSpc>
                        <a:spcAft>
                          <a:spcPts val="0"/>
                        </a:spcAft>
                      </a:pPr>
                      <a:r>
                        <a:rPr lang="ru-RU" sz="700" b="1" dirty="0" smtClean="0">
                          <a:latin typeface="Times New Roman"/>
                          <a:ea typeface="Times New Roman"/>
                          <a:cs typeface="Times New Roman"/>
                        </a:rPr>
                        <a:t>ОРШАНСКИЙ ИСТОРИКО-КРАЕВЕДЧЕСКИЙ </a:t>
                      </a:r>
                      <a:r>
                        <a:rPr lang="ru-RU" sz="700" b="1" dirty="0">
                          <a:latin typeface="Times New Roman"/>
                          <a:ea typeface="Times New Roman"/>
                          <a:cs typeface="Times New Roman"/>
                        </a:rPr>
                        <a:t>МУЗЕЙНЫЙ </a:t>
                      </a:r>
                      <a:r>
                        <a:rPr lang="ru-RU" sz="700" b="1" dirty="0" smtClean="0">
                          <a:latin typeface="Times New Roman"/>
                          <a:ea typeface="Times New Roman"/>
                          <a:cs typeface="Times New Roman"/>
                        </a:rPr>
                        <a:t>КОМПЛЕКС»</a:t>
                      </a:r>
                      <a:endParaRPr lang="ru-RU" sz="1000" b="1"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000" dirty="0">
                          <a:latin typeface="Times New Roman"/>
                          <a:ea typeface="Times New Roman"/>
                          <a:cs typeface="Times New Roman"/>
                        </a:rPr>
                        <a:t>85%</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60%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100%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84%</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100%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50%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76%</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80%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20%</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76%</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91%</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84%</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94%</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43%</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92%</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33%</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92%</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43%</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r>
              <a:tr h="419799">
                <a:tc>
                  <a:txBody>
                    <a:bodyPr/>
                    <a:lstStyle/>
                    <a:p>
                      <a:pPr>
                        <a:lnSpc>
                          <a:spcPct val="115000"/>
                        </a:lnSpc>
                        <a:spcAft>
                          <a:spcPts val="0"/>
                        </a:spcAft>
                      </a:pPr>
                      <a:r>
                        <a:rPr lang="ru-RU" sz="700" b="1" dirty="0" smtClean="0">
                          <a:latin typeface="Times New Roman"/>
                          <a:ea typeface="Times New Roman"/>
                          <a:cs typeface="Times New Roman"/>
                        </a:rPr>
                        <a:t>КОЗЬМОДЕМЬЯНСКИЙ </a:t>
                      </a:r>
                      <a:r>
                        <a:rPr lang="ru-RU" sz="700" b="1" dirty="0">
                          <a:latin typeface="Times New Roman"/>
                          <a:ea typeface="Times New Roman"/>
                          <a:cs typeface="Times New Roman"/>
                        </a:rPr>
                        <a:t>КУЛЬТУРНО-ИСТОРИЧЕСКИЙ МУЗЕЙНЫЙ </a:t>
                      </a:r>
                      <a:r>
                        <a:rPr lang="ru-RU" sz="700" b="1" dirty="0" smtClean="0">
                          <a:latin typeface="Times New Roman"/>
                          <a:ea typeface="Times New Roman"/>
                          <a:cs typeface="Times New Roman"/>
                        </a:rPr>
                        <a:t>КОМПЛЕКС</a:t>
                      </a:r>
                      <a:endParaRPr lang="ru-RU" sz="1000" b="1"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000" dirty="0">
                          <a:latin typeface="Times New Roman"/>
                          <a:ea typeface="Times New Roman"/>
                          <a:cs typeface="Times New Roman"/>
                        </a:rPr>
                        <a:t>85%</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100%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100%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89%</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100%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80%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86%</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88%</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40%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78%</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94%</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89%</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96%</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57%</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96%</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33%</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94%</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46%</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r>
              <a:tr h="633060">
                <a:tc>
                  <a:txBody>
                    <a:bodyPr/>
                    <a:lstStyle/>
                    <a:p>
                      <a:pPr>
                        <a:lnSpc>
                          <a:spcPct val="115000"/>
                        </a:lnSpc>
                        <a:spcAft>
                          <a:spcPts val="0"/>
                        </a:spcAft>
                      </a:pPr>
                      <a:r>
                        <a:rPr lang="ru-RU" sz="700" b="1" dirty="0" smtClean="0">
                          <a:latin typeface="Times New Roman"/>
                          <a:ea typeface="Times New Roman"/>
                          <a:cs typeface="Times New Roman"/>
                        </a:rPr>
                        <a:t>СЕРНУРСКИЙ </a:t>
                      </a:r>
                      <a:r>
                        <a:rPr lang="ru-RU" sz="700" b="1" dirty="0">
                          <a:latin typeface="Times New Roman"/>
                          <a:ea typeface="Times New Roman"/>
                          <a:cs typeface="Times New Roman"/>
                        </a:rPr>
                        <a:t>МУЗЕЙНО-ВЫСТАВОЧНЫЙ КОМПЛЕКС ИМЕНИ АЛЕКСАНДРА </a:t>
                      </a:r>
                      <a:r>
                        <a:rPr lang="ru-RU" sz="700" b="1" dirty="0" smtClean="0">
                          <a:latin typeface="Times New Roman"/>
                          <a:ea typeface="Times New Roman"/>
                          <a:cs typeface="Times New Roman"/>
                        </a:rPr>
                        <a:t>КОНАКОВА</a:t>
                      </a:r>
                      <a:endParaRPr lang="ru-RU" sz="1000" b="1"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000" dirty="0">
                          <a:latin typeface="Times New Roman"/>
                          <a:ea typeface="Times New Roman"/>
                          <a:cs typeface="Times New Roman"/>
                        </a:rPr>
                        <a:t>81%</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60%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100%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87%</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100%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80%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68%</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81%</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20%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72%</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90%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85%</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95%</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29%</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90%</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33%</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a:latin typeface="Times New Roman"/>
                          <a:ea typeface="Times New Roman"/>
                          <a:cs typeface="Times New Roman"/>
                        </a:rPr>
                        <a:t>92%</a:t>
                      </a:r>
                      <a:endParaRPr lang="ru-RU" sz="110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algn="ctr">
                        <a:lnSpc>
                          <a:spcPct val="115000"/>
                        </a:lnSpc>
                        <a:spcAft>
                          <a:spcPts val="0"/>
                        </a:spcAft>
                      </a:pPr>
                      <a:r>
                        <a:rPr lang="ru-RU" sz="1000" dirty="0">
                          <a:latin typeface="Times New Roman"/>
                          <a:ea typeface="Times New Roman"/>
                          <a:cs typeface="Times New Roman"/>
                        </a:rPr>
                        <a:t>42%</a:t>
                      </a:r>
                      <a:endParaRPr lang="ru-RU" sz="1100" dirty="0">
                        <a:latin typeface="Calibri"/>
                        <a:ea typeface="Times New Roman"/>
                        <a:cs typeface="Times New Roman"/>
                      </a:endParaRPr>
                    </a:p>
                  </a:txBody>
                  <a:tcPr marL="40204" marR="402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r>
            </a:tbl>
          </a:graphicData>
        </a:graphic>
      </p:graphicFrame>
      <p:sp>
        <p:nvSpPr>
          <p:cNvPr id="5" name="TextBox 4"/>
          <p:cNvSpPr txBox="1"/>
          <p:nvPr/>
        </p:nvSpPr>
        <p:spPr>
          <a:xfrm>
            <a:off x="611560" y="188640"/>
            <a:ext cx="8208912" cy="369332"/>
          </a:xfrm>
          <a:prstGeom prst="rect">
            <a:avLst/>
          </a:prstGeom>
          <a:noFill/>
        </p:spPr>
        <p:txBody>
          <a:bodyPr wrap="square" rtlCol="0">
            <a:spAutoFit/>
          </a:bodyPr>
          <a:lstStyle/>
          <a:p>
            <a:pPr algn="ctr"/>
            <a:r>
              <a:rPr lang="ru-RU" b="1" dirty="0" smtClean="0"/>
              <a:t>Сводная таблица результатов независимой оценки по критериям</a:t>
            </a:r>
            <a:endParaRPr lang="ru-RU"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827584" y="836712"/>
          <a:ext cx="7776864" cy="5090381"/>
        </p:xfrm>
        <a:graphic>
          <a:graphicData uri="http://schemas.openxmlformats.org/drawingml/2006/table">
            <a:tbl>
              <a:tblPr/>
              <a:tblGrid>
                <a:gridCol w="1339241"/>
                <a:gridCol w="1013274"/>
                <a:gridCol w="922308"/>
                <a:gridCol w="1512753"/>
                <a:gridCol w="1348507"/>
                <a:gridCol w="716789"/>
                <a:gridCol w="923992"/>
              </a:tblGrid>
              <a:tr h="1331429">
                <a:tc>
                  <a:txBody>
                    <a:bodyPr/>
                    <a:lstStyle/>
                    <a:p>
                      <a:pPr algn="ctr">
                        <a:spcAft>
                          <a:spcPts val="0"/>
                        </a:spcAft>
                      </a:pPr>
                      <a:r>
                        <a:rPr lang="ru-RU" sz="1050" dirty="0">
                          <a:latin typeface="Times New Roman"/>
                          <a:ea typeface="Times New Roman"/>
                        </a:rPr>
                        <a:t>Наименование </a:t>
                      </a:r>
                    </a:p>
                    <a:p>
                      <a:pPr algn="ctr">
                        <a:spcAft>
                          <a:spcPts val="0"/>
                        </a:spcAft>
                      </a:pPr>
                      <a:r>
                        <a:rPr lang="ru-RU" sz="1050" dirty="0">
                          <a:latin typeface="Times New Roman"/>
                          <a:ea typeface="Times New Roman"/>
                        </a:rPr>
                        <a:t>организации </a:t>
                      </a:r>
                    </a:p>
                    <a:p>
                      <a:pPr algn="ctr">
                        <a:lnSpc>
                          <a:spcPct val="115000"/>
                        </a:lnSpc>
                        <a:spcAft>
                          <a:spcPts val="0"/>
                        </a:spcAft>
                      </a:pPr>
                      <a:r>
                        <a:rPr lang="ru-RU" sz="1050" dirty="0">
                          <a:latin typeface="Times New Roman"/>
                          <a:ea typeface="Times New Roman"/>
                          <a:cs typeface="Times New Roman"/>
                        </a:rPr>
                        <a:t>культуры</a:t>
                      </a:r>
                      <a:endParaRPr lang="ru-RU" sz="1050" dirty="0">
                        <a:latin typeface="Calibri"/>
                        <a:ea typeface="Times New Roman"/>
                        <a:cs typeface="Times New Roman"/>
                      </a:endParaRPr>
                    </a:p>
                  </a:txBody>
                  <a:tcPr marL="52134" marR="521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ru-RU" sz="1050" dirty="0">
                          <a:latin typeface="Times New Roman"/>
                          <a:ea typeface="Times New Roman"/>
                          <a:cs typeface="Times New Roman"/>
                        </a:rPr>
                        <a:t>Оценка пользователей уровня удовлетворенности качеством оказываемых услуг </a:t>
                      </a:r>
                      <a:r>
                        <a:rPr lang="ru-RU" sz="1050" b="1" dirty="0">
                          <a:latin typeface="Times New Roman"/>
                          <a:ea typeface="Times New Roman"/>
                          <a:cs typeface="Times New Roman"/>
                        </a:rPr>
                        <a:t>(анкетный опрос), </a:t>
                      </a:r>
                      <a:endParaRPr lang="ru-RU" sz="1050" dirty="0">
                        <a:latin typeface="Calibri"/>
                        <a:ea typeface="Times New Roman"/>
                        <a:cs typeface="Times New Roman"/>
                      </a:endParaRPr>
                    </a:p>
                    <a:p>
                      <a:pPr algn="ctr">
                        <a:lnSpc>
                          <a:spcPct val="115000"/>
                        </a:lnSpc>
                        <a:spcAft>
                          <a:spcPts val="0"/>
                        </a:spcAft>
                      </a:pPr>
                      <a:r>
                        <a:rPr lang="ru-RU" sz="1050" dirty="0">
                          <a:latin typeface="Times New Roman"/>
                          <a:ea typeface="Times New Roman"/>
                          <a:cs typeface="Times New Roman"/>
                        </a:rPr>
                        <a:t>баллы / проценты</a:t>
                      </a:r>
                      <a:endParaRPr lang="ru-RU" sz="1050" dirty="0">
                        <a:latin typeface="Calibri"/>
                        <a:ea typeface="Times New Roman"/>
                        <a:cs typeface="Times New Roman"/>
                      </a:endParaRPr>
                    </a:p>
                  </a:txBody>
                  <a:tcPr marL="52134" marR="521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algn="ctr">
                        <a:lnSpc>
                          <a:spcPct val="115000"/>
                        </a:lnSpc>
                        <a:spcAft>
                          <a:spcPts val="0"/>
                        </a:spcAft>
                      </a:pPr>
                      <a:r>
                        <a:rPr lang="ru-RU" sz="1050" dirty="0">
                          <a:latin typeface="Times New Roman"/>
                          <a:ea typeface="Times New Roman"/>
                          <a:cs typeface="Times New Roman"/>
                        </a:rPr>
                        <a:t>Оценка уровня открытости и доступности информации организации культуры на сайте </a:t>
                      </a:r>
                      <a:r>
                        <a:rPr lang="ru-RU" sz="1050" b="1" dirty="0" err="1">
                          <a:latin typeface="Times New Roman"/>
                          <a:ea typeface="Times New Roman"/>
                          <a:cs typeface="Times New Roman"/>
                        </a:rPr>
                        <a:t>www.bus.gov.ru</a:t>
                      </a:r>
                      <a:endParaRPr lang="ru-RU" sz="1050" dirty="0">
                        <a:latin typeface="Calibri"/>
                        <a:ea typeface="Times New Roman"/>
                        <a:cs typeface="Times New Roman"/>
                      </a:endParaRPr>
                    </a:p>
                  </a:txBody>
                  <a:tcPr marL="52134" marR="521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050" dirty="0">
                          <a:latin typeface="Times New Roman"/>
                          <a:ea typeface="Times New Roman"/>
                          <a:cs typeface="Times New Roman"/>
                        </a:rPr>
                        <a:t>Оценка уровня открытости и доступности информации на официальном </a:t>
                      </a:r>
                      <a:r>
                        <a:rPr lang="ru-RU" sz="1050" b="1" dirty="0">
                          <a:latin typeface="Times New Roman"/>
                          <a:ea typeface="Times New Roman"/>
                          <a:cs typeface="Times New Roman"/>
                        </a:rPr>
                        <a:t>сайте организации, </a:t>
                      </a:r>
                      <a:r>
                        <a:rPr lang="ru-RU" sz="1050" dirty="0">
                          <a:latin typeface="Times New Roman"/>
                          <a:ea typeface="Times New Roman"/>
                          <a:cs typeface="Times New Roman"/>
                        </a:rPr>
                        <a:t>баллы</a:t>
                      </a:r>
                      <a:endParaRPr lang="ru-RU" sz="1050" dirty="0">
                        <a:latin typeface="Calibri"/>
                        <a:ea typeface="Times New Roman"/>
                        <a:cs typeface="Times New Roman"/>
                      </a:endParaRPr>
                    </a:p>
                  </a:txBody>
                  <a:tcPr marL="52134" marR="521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ru-RU" sz="1050" dirty="0">
                          <a:highlight>
                            <a:srgbClr val="FFFF00"/>
                          </a:highlight>
                          <a:latin typeface="Times New Roman"/>
                          <a:ea typeface="Times New Roman"/>
                        </a:rPr>
                        <a:t>Итоговая оценка</a:t>
                      </a:r>
                      <a:r>
                        <a:rPr lang="ru-RU" sz="1050" b="1" dirty="0">
                          <a:latin typeface="Times New Roman"/>
                          <a:ea typeface="Times New Roman"/>
                        </a:rPr>
                        <a:t>, </a:t>
                      </a:r>
                      <a:endParaRPr lang="ru-RU" sz="1050" dirty="0">
                        <a:latin typeface="Times New Roman"/>
                        <a:ea typeface="Times New Roman"/>
                      </a:endParaRPr>
                    </a:p>
                    <a:p>
                      <a:pPr algn="ctr">
                        <a:lnSpc>
                          <a:spcPct val="115000"/>
                        </a:lnSpc>
                        <a:spcAft>
                          <a:spcPts val="0"/>
                        </a:spcAft>
                      </a:pPr>
                      <a:r>
                        <a:rPr lang="ru-RU" sz="1050" dirty="0">
                          <a:latin typeface="Times New Roman"/>
                          <a:ea typeface="Times New Roman"/>
                          <a:cs typeface="Times New Roman"/>
                        </a:rPr>
                        <a:t>баллы / проценты</a:t>
                      </a:r>
                      <a:endParaRPr lang="ru-RU" sz="1050" dirty="0">
                        <a:latin typeface="Calibri"/>
                        <a:ea typeface="Times New Roman"/>
                        <a:cs typeface="Times New Roman"/>
                      </a:endParaRPr>
                    </a:p>
                  </a:txBody>
                  <a:tcPr marL="52134" marR="521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r>
              <a:tr h="180739">
                <a:tc>
                  <a:txBody>
                    <a:bodyPr/>
                    <a:lstStyle/>
                    <a:p>
                      <a:pPr>
                        <a:spcAft>
                          <a:spcPts val="0"/>
                        </a:spcAft>
                      </a:pPr>
                      <a:endParaRPr lang="ru-RU" sz="1000">
                        <a:latin typeface="Times New Roman"/>
                        <a:ea typeface="Times New Roman"/>
                      </a:endParaRPr>
                    </a:p>
                  </a:txBody>
                  <a:tcPr marL="52134" marR="521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ru-RU" sz="1000">
                          <a:latin typeface="Times New Roman"/>
                          <a:ea typeface="Times New Roman"/>
                          <a:cs typeface="Times New Roman"/>
                        </a:rPr>
                        <a:t>60 балла</a:t>
                      </a:r>
                      <a:endParaRPr lang="ru-RU" sz="100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algn="ctr">
                        <a:spcAft>
                          <a:spcPts val="0"/>
                        </a:spcAft>
                      </a:pPr>
                      <a:r>
                        <a:rPr lang="ru-RU" sz="1000">
                          <a:latin typeface="Times New Roman"/>
                          <a:ea typeface="Times New Roman"/>
                        </a:rPr>
                        <a:t>7 баллов</a:t>
                      </a: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latin typeface="Times New Roman"/>
                          <a:ea typeface="Times New Roman"/>
                        </a:rPr>
                        <a:t>33 балла</a:t>
                      </a: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ru-RU" sz="1000">
                          <a:latin typeface="Times New Roman"/>
                          <a:ea typeface="Times New Roman"/>
                          <a:cs typeface="Times New Roman"/>
                        </a:rPr>
                        <a:t>100 баллов</a:t>
                      </a:r>
                      <a:endParaRPr lang="ru-RU" sz="100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r>
              <a:tr h="416071">
                <a:tc>
                  <a:txBody>
                    <a:bodyPr/>
                    <a:lstStyle/>
                    <a:p>
                      <a:pPr>
                        <a:lnSpc>
                          <a:spcPct val="115000"/>
                        </a:lnSpc>
                        <a:spcAft>
                          <a:spcPts val="0"/>
                        </a:spcAft>
                      </a:pPr>
                      <a:r>
                        <a:rPr lang="ru-RU" sz="700" b="1" dirty="0" smtClean="0">
                          <a:latin typeface="Times New Roman"/>
                          <a:ea typeface="Times New Roman"/>
                          <a:cs typeface="Times New Roman"/>
                        </a:rPr>
                        <a:t>МУЗЕЙ </a:t>
                      </a:r>
                      <a:r>
                        <a:rPr lang="ru-RU" sz="700" b="1" dirty="0">
                          <a:latin typeface="Times New Roman"/>
                          <a:ea typeface="Times New Roman"/>
                          <a:cs typeface="Times New Roman"/>
                        </a:rPr>
                        <a:t>ИСТОРИИ ГОРОДА </a:t>
                      </a:r>
                      <a:r>
                        <a:rPr lang="ru-RU" sz="700" b="1" dirty="0" smtClean="0">
                          <a:latin typeface="Times New Roman"/>
                          <a:ea typeface="Times New Roman"/>
                          <a:cs typeface="Times New Roman"/>
                        </a:rPr>
                        <a:t>ЙОШКАР-ОЛЫ</a:t>
                      </a:r>
                      <a:endParaRPr lang="ru-RU" sz="1050" b="1"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0" dirty="0">
                          <a:latin typeface="Times New Roman"/>
                          <a:ea typeface="Times New Roman"/>
                          <a:cs typeface="Times New Roman"/>
                        </a:rPr>
                        <a:t>56,2</a:t>
                      </a:r>
                      <a:endParaRPr lang="ru-RU" sz="1200" b="0"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0" dirty="0">
                          <a:latin typeface="Times New Roman"/>
                          <a:ea typeface="Times New Roman"/>
                          <a:cs typeface="Times New Roman"/>
                        </a:rPr>
                        <a:t>93%</a:t>
                      </a:r>
                      <a:endParaRPr lang="ru-RU" sz="1200" b="0"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b="0">
                          <a:latin typeface="Times New Roman"/>
                          <a:ea typeface="Times New Roman"/>
                        </a:rPr>
                        <a:t>7</a:t>
                      </a: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0">
                          <a:latin typeface="Times New Roman"/>
                          <a:ea typeface="Times New Roman"/>
                          <a:cs typeface="Times New Roman"/>
                        </a:rPr>
                        <a:t>21,00</a:t>
                      </a:r>
                      <a:endParaRPr lang="ru-RU" sz="1200" b="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b="1" dirty="0">
                          <a:highlight>
                            <a:srgbClr val="FFFF00"/>
                          </a:highlight>
                          <a:latin typeface="Times New Roman"/>
                          <a:ea typeface="Times New Roman"/>
                          <a:cs typeface="Times New Roman"/>
                        </a:rPr>
                        <a:t>84</a:t>
                      </a:r>
                      <a:endParaRPr lang="ru-RU" sz="1600" b="1"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b="1">
                          <a:highlight>
                            <a:srgbClr val="FFFF00"/>
                          </a:highlight>
                          <a:latin typeface="Times New Roman"/>
                          <a:ea typeface="Times New Roman"/>
                          <a:cs typeface="Times New Roman"/>
                        </a:rPr>
                        <a:t>85%</a:t>
                      </a:r>
                      <a:endParaRPr lang="ru-RU" sz="1600" b="1">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6071">
                <a:tc>
                  <a:txBody>
                    <a:bodyPr/>
                    <a:lstStyle/>
                    <a:p>
                      <a:pPr>
                        <a:lnSpc>
                          <a:spcPct val="115000"/>
                        </a:lnSpc>
                        <a:spcAft>
                          <a:spcPts val="0"/>
                        </a:spcAft>
                      </a:pPr>
                      <a:r>
                        <a:rPr lang="ru-RU" sz="700" b="1" dirty="0" smtClean="0">
                          <a:latin typeface="Times New Roman"/>
                          <a:ea typeface="Times New Roman"/>
                          <a:cs typeface="Times New Roman"/>
                        </a:rPr>
                        <a:t>КУЖЕНЕРСКИЙ </a:t>
                      </a:r>
                      <a:r>
                        <a:rPr lang="ru-RU" sz="700" b="1" dirty="0">
                          <a:latin typeface="Times New Roman"/>
                          <a:ea typeface="Times New Roman"/>
                          <a:cs typeface="Times New Roman"/>
                        </a:rPr>
                        <a:t>РАЙОННЫЙ МУЗЕЙНО-ВЫСТАВОЧНЫЙ </a:t>
                      </a:r>
                      <a:r>
                        <a:rPr lang="ru-RU" sz="700" b="1" dirty="0" smtClean="0">
                          <a:latin typeface="Times New Roman"/>
                          <a:ea typeface="Times New Roman"/>
                          <a:cs typeface="Times New Roman"/>
                        </a:rPr>
                        <a:t>ЦЕНТР</a:t>
                      </a:r>
                      <a:endParaRPr lang="ru-RU" sz="1050" b="1"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0">
                          <a:latin typeface="Times New Roman"/>
                          <a:ea typeface="Times New Roman"/>
                          <a:cs typeface="Times New Roman"/>
                        </a:rPr>
                        <a:t>50,8</a:t>
                      </a:r>
                      <a:endParaRPr lang="ru-RU" sz="1200" b="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0" dirty="0">
                          <a:latin typeface="Times New Roman"/>
                          <a:ea typeface="Times New Roman"/>
                          <a:cs typeface="Times New Roman"/>
                        </a:rPr>
                        <a:t>82%</a:t>
                      </a:r>
                      <a:endParaRPr lang="ru-RU" sz="1200" b="0"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b="0" dirty="0">
                          <a:latin typeface="Times New Roman"/>
                          <a:ea typeface="Times New Roman"/>
                        </a:rPr>
                        <a:t>7</a:t>
                      </a: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0" dirty="0">
                          <a:latin typeface="Times New Roman"/>
                          <a:ea typeface="Times New Roman"/>
                          <a:cs typeface="Times New Roman"/>
                        </a:rPr>
                        <a:t>17,00</a:t>
                      </a:r>
                      <a:endParaRPr lang="ru-RU" sz="1200" b="0"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b="1" dirty="0">
                          <a:highlight>
                            <a:srgbClr val="FFFF00"/>
                          </a:highlight>
                          <a:latin typeface="Times New Roman"/>
                          <a:ea typeface="Times New Roman"/>
                          <a:cs typeface="Times New Roman"/>
                        </a:rPr>
                        <a:t>75</a:t>
                      </a:r>
                      <a:endParaRPr lang="ru-RU" sz="1600" b="1"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b="1" dirty="0">
                          <a:highlight>
                            <a:srgbClr val="FFFF00"/>
                          </a:highlight>
                          <a:latin typeface="Times New Roman"/>
                          <a:ea typeface="Times New Roman"/>
                          <a:cs typeface="Times New Roman"/>
                        </a:rPr>
                        <a:t>75%</a:t>
                      </a:r>
                      <a:endParaRPr lang="ru-RU" sz="1600" b="1"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9286">
                <a:tc>
                  <a:txBody>
                    <a:bodyPr/>
                    <a:lstStyle/>
                    <a:p>
                      <a:pPr>
                        <a:lnSpc>
                          <a:spcPct val="115000"/>
                        </a:lnSpc>
                        <a:spcAft>
                          <a:spcPts val="0"/>
                        </a:spcAft>
                      </a:pPr>
                      <a:r>
                        <a:rPr lang="ru-RU" sz="700" b="1" dirty="0" smtClean="0">
                          <a:latin typeface="Times New Roman"/>
                          <a:ea typeface="Times New Roman"/>
                          <a:cs typeface="Times New Roman"/>
                        </a:rPr>
                        <a:t>ЗВЕНИГОВСКИЙ </a:t>
                      </a:r>
                      <a:r>
                        <a:rPr lang="ru-RU" sz="700" b="1" dirty="0">
                          <a:latin typeface="Times New Roman"/>
                          <a:ea typeface="Times New Roman"/>
                          <a:cs typeface="Times New Roman"/>
                        </a:rPr>
                        <a:t>РАЙОННЫЙ КРАЕВЕДЧЕСКИЙ </a:t>
                      </a:r>
                      <a:r>
                        <a:rPr lang="ru-RU" sz="700" b="1" dirty="0" smtClean="0">
                          <a:latin typeface="Times New Roman"/>
                          <a:ea typeface="Times New Roman"/>
                          <a:cs typeface="Times New Roman"/>
                        </a:rPr>
                        <a:t>МУЗЕЙ</a:t>
                      </a:r>
                      <a:endParaRPr lang="ru-RU" sz="1050" b="1"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0" dirty="0">
                          <a:latin typeface="Times New Roman"/>
                          <a:ea typeface="Times New Roman"/>
                          <a:cs typeface="Times New Roman"/>
                        </a:rPr>
                        <a:t>57,7</a:t>
                      </a:r>
                      <a:endParaRPr lang="ru-RU" sz="1200" b="0"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0">
                          <a:latin typeface="Times New Roman"/>
                          <a:ea typeface="Times New Roman"/>
                          <a:cs typeface="Times New Roman"/>
                        </a:rPr>
                        <a:t>96%</a:t>
                      </a:r>
                      <a:endParaRPr lang="ru-RU" sz="1200" b="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b="0" dirty="0">
                          <a:latin typeface="Times New Roman"/>
                          <a:ea typeface="Times New Roman"/>
                        </a:rPr>
                        <a:t>7</a:t>
                      </a: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0" dirty="0">
                          <a:latin typeface="Times New Roman"/>
                          <a:ea typeface="Times New Roman"/>
                          <a:cs typeface="Times New Roman"/>
                        </a:rPr>
                        <a:t>19,00</a:t>
                      </a:r>
                      <a:endParaRPr lang="ru-RU" sz="1200" b="0"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b="1">
                          <a:highlight>
                            <a:srgbClr val="FFFF00"/>
                          </a:highlight>
                          <a:latin typeface="Times New Roman"/>
                          <a:ea typeface="Times New Roman"/>
                          <a:cs typeface="Times New Roman"/>
                        </a:rPr>
                        <a:t>84</a:t>
                      </a:r>
                      <a:endParaRPr lang="ru-RU" sz="1600" b="1">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b="1" dirty="0">
                          <a:highlight>
                            <a:srgbClr val="FFFF00"/>
                          </a:highlight>
                          <a:latin typeface="Times New Roman"/>
                          <a:ea typeface="Times New Roman"/>
                          <a:cs typeface="Times New Roman"/>
                        </a:rPr>
                        <a:t>86%</a:t>
                      </a:r>
                      <a:endParaRPr lang="ru-RU" sz="1600" b="1"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2857">
                <a:tc>
                  <a:txBody>
                    <a:bodyPr/>
                    <a:lstStyle/>
                    <a:p>
                      <a:pPr>
                        <a:lnSpc>
                          <a:spcPct val="115000"/>
                        </a:lnSpc>
                        <a:spcAft>
                          <a:spcPts val="0"/>
                        </a:spcAft>
                      </a:pPr>
                      <a:r>
                        <a:rPr lang="ru-RU" sz="700" b="1" dirty="0" smtClean="0">
                          <a:latin typeface="Times New Roman"/>
                          <a:ea typeface="Times New Roman"/>
                          <a:cs typeface="Times New Roman"/>
                        </a:rPr>
                        <a:t>КРАЕВЕДЧЕСКИЙ </a:t>
                      </a:r>
                      <a:r>
                        <a:rPr lang="ru-RU" sz="700" b="1" dirty="0">
                          <a:latin typeface="Times New Roman"/>
                          <a:ea typeface="Times New Roman"/>
                          <a:cs typeface="Times New Roman"/>
                        </a:rPr>
                        <a:t>МУЗЕЙ ИМЕНИ </a:t>
                      </a:r>
                      <a:r>
                        <a:rPr lang="ru-RU" sz="700" b="1" dirty="0" smtClean="0">
                          <a:latin typeface="Times New Roman"/>
                          <a:ea typeface="Times New Roman"/>
                          <a:cs typeface="Times New Roman"/>
                        </a:rPr>
                        <a:t>Н.ИГНАТЬЕВА</a:t>
                      </a:r>
                      <a:endParaRPr lang="ru-RU" sz="1050" b="1"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0">
                          <a:latin typeface="Times New Roman"/>
                          <a:ea typeface="Times New Roman"/>
                          <a:cs typeface="Times New Roman"/>
                        </a:rPr>
                        <a:t>49,6</a:t>
                      </a:r>
                      <a:endParaRPr lang="ru-RU" sz="1200" b="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0">
                          <a:latin typeface="Times New Roman"/>
                          <a:ea typeface="Times New Roman"/>
                          <a:cs typeface="Times New Roman"/>
                        </a:rPr>
                        <a:t>85%</a:t>
                      </a:r>
                      <a:endParaRPr lang="ru-RU" sz="1200" b="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b="0">
                          <a:latin typeface="Times New Roman"/>
                          <a:ea typeface="Times New Roman"/>
                        </a:rPr>
                        <a:t>7</a:t>
                      </a: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0" dirty="0">
                          <a:latin typeface="Times New Roman"/>
                          <a:ea typeface="Times New Roman"/>
                          <a:cs typeface="Times New Roman"/>
                        </a:rPr>
                        <a:t>19,00</a:t>
                      </a:r>
                      <a:endParaRPr lang="ru-RU" sz="1200" b="0"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b="1">
                          <a:highlight>
                            <a:srgbClr val="FFFF00"/>
                          </a:highlight>
                          <a:latin typeface="Times New Roman"/>
                          <a:ea typeface="Times New Roman"/>
                          <a:cs typeface="Times New Roman"/>
                        </a:rPr>
                        <a:t>76</a:t>
                      </a:r>
                      <a:endParaRPr lang="ru-RU" sz="1600" b="1">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b="1" dirty="0">
                          <a:highlight>
                            <a:srgbClr val="FFFF00"/>
                          </a:highlight>
                          <a:latin typeface="Times New Roman"/>
                          <a:ea typeface="Times New Roman"/>
                          <a:cs typeface="Times New Roman"/>
                        </a:rPr>
                        <a:t>82%</a:t>
                      </a:r>
                      <a:endParaRPr lang="ru-RU" sz="1600" b="1"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8928">
                <a:tc>
                  <a:txBody>
                    <a:bodyPr/>
                    <a:lstStyle/>
                    <a:p>
                      <a:pPr>
                        <a:lnSpc>
                          <a:spcPct val="115000"/>
                        </a:lnSpc>
                        <a:spcAft>
                          <a:spcPts val="0"/>
                        </a:spcAft>
                      </a:pPr>
                      <a:r>
                        <a:rPr lang="ru-RU" sz="700" b="1" dirty="0" smtClean="0">
                          <a:latin typeface="Times New Roman"/>
                          <a:ea typeface="Times New Roman"/>
                          <a:cs typeface="Times New Roman"/>
                        </a:rPr>
                        <a:t>ОРШАНСКИЙ  ИСТОРИКО-КРАЕВЕДЧЕСКИЙ </a:t>
                      </a:r>
                      <a:r>
                        <a:rPr lang="ru-RU" sz="700" b="1" dirty="0">
                          <a:latin typeface="Times New Roman"/>
                          <a:ea typeface="Times New Roman"/>
                          <a:cs typeface="Times New Roman"/>
                        </a:rPr>
                        <a:t>МУЗЕЙНЫЙ </a:t>
                      </a:r>
                      <a:r>
                        <a:rPr lang="ru-RU" sz="700" b="1" dirty="0" smtClean="0">
                          <a:latin typeface="Times New Roman"/>
                          <a:ea typeface="Times New Roman"/>
                          <a:cs typeface="Times New Roman"/>
                        </a:rPr>
                        <a:t>КОМПЛЕКС</a:t>
                      </a:r>
                      <a:endParaRPr lang="ru-RU" sz="1050" b="1"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0">
                          <a:latin typeface="Times New Roman"/>
                          <a:ea typeface="Times New Roman"/>
                          <a:cs typeface="Times New Roman"/>
                        </a:rPr>
                        <a:t>51,2</a:t>
                      </a:r>
                      <a:endParaRPr lang="ru-RU" sz="1200" b="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0">
                          <a:latin typeface="Times New Roman"/>
                          <a:ea typeface="Times New Roman"/>
                          <a:cs typeface="Times New Roman"/>
                        </a:rPr>
                        <a:t>86%</a:t>
                      </a:r>
                      <a:endParaRPr lang="ru-RU" sz="1200" b="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b="0" dirty="0">
                          <a:latin typeface="Times New Roman"/>
                          <a:ea typeface="Times New Roman"/>
                        </a:rPr>
                        <a:t>7</a:t>
                      </a: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0" dirty="0">
                          <a:latin typeface="Times New Roman"/>
                          <a:ea typeface="Times New Roman"/>
                          <a:cs typeface="Times New Roman"/>
                        </a:rPr>
                        <a:t>16,50</a:t>
                      </a:r>
                      <a:endParaRPr lang="ru-RU" sz="1200" b="0"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b="1" dirty="0">
                          <a:highlight>
                            <a:srgbClr val="FFFF00"/>
                          </a:highlight>
                          <a:latin typeface="Times New Roman"/>
                          <a:ea typeface="Times New Roman"/>
                          <a:cs typeface="Times New Roman"/>
                        </a:rPr>
                        <a:t>75</a:t>
                      </a:r>
                      <a:endParaRPr lang="ru-RU" sz="1600" b="1"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b="1" dirty="0">
                          <a:highlight>
                            <a:srgbClr val="FFFF00"/>
                          </a:highlight>
                          <a:latin typeface="Times New Roman"/>
                          <a:ea typeface="Times New Roman"/>
                          <a:cs typeface="Times New Roman"/>
                        </a:rPr>
                        <a:t>77%</a:t>
                      </a:r>
                      <a:endParaRPr lang="ru-RU" sz="1600" b="1"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9286">
                <a:tc>
                  <a:txBody>
                    <a:bodyPr/>
                    <a:lstStyle/>
                    <a:p>
                      <a:pPr>
                        <a:lnSpc>
                          <a:spcPct val="115000"/>
                        </a:lnSpc>
                        <a:spcAft>
                          <a:spcPts val="0"/>
                        </a:spcAft>
                      </a:pPr>
                      <a:r>
                        <a:rPr lang="ru-RU" sz="700" b="1" dirty="0" smtClean="0">
                          <a:latin typeface="Times New Roman"/>
                          <a:ea typeface="Times New Roman"/>
                          <a:cs typeface="Times New Roman"/>
                        </a:rPr>
                        <a:t>КОЗЬМОДЕМЬЯНСКИЙ </a:t>
                      </a:r>
                      <a:r>
                        <a:rPr lang="ru-RU" sz="700" b="1" dirty="0">
                          <a:latin typeface="Times New Roman"/>
                          <a:ea typeface="Times New Roman"/>
                          <a:cs typeface="Times New Roman"/>
                        </a:rPr>
                        <a:t>КУЛЬТУРНО-ИСТОРИЧЕСКИЙ МУЗЕЙНЫЙ </a:t>
                      </a:r>
                      <a:r>
                        <a:rPr lang="ru-RU" sz="700" b="1" dirty="0" smtClean="0">
                          <a:latin typeface="Times New Roman"/>
                          <a:ea typeface="Times New Roman"/>
                          <a:cs typeface="Times New Roman"/>
                        </a:rPr>
                        <a:t>КОМПЛЕКС</a:t>
                      </a:r>
                      <a:endParaRPr lang="ru-RU" sz="1050" b="1"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0">
                          <a:latin typeface="Times New Roman"/>
                          <a:ea typeface="Times New Roman"/>
                          <a:cs typeface="Times New Roman"/>
                        </a:rPr>
                        <a:t>53,8</a:t>
                      </a:r>
                      <a:endParaRPr lang="ru-RU" sz="1200" b="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0">
                          <a:latin typeface="Times New Roman"/>
                          <a:ea typeface="Times New Roman"/>
                          <a:cs typeface="Times New Roman"/>
                        </a:rPr>
                        <a:t>90%</a:t>
                      </a:r>
                      <a:endParaRPr lang="ru-RU" sz="1200" b="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b="0">
                          <a:latin typeface="Times New Roman"/>
                          <a:ea typeface="Times New Roman"/>
                        </a:rPr>
                        <a:t>7</a:t>
                      </a: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0" dirty="0">
                          <a:latin typeface="Times New Roman"/>
                          <a:ea typeface="Times New Roman"/>
                          <a:cs typeface="Times New Roman"/>
                        </a:rPr>
                        <a:t>22,00</a:t>
                      </a:r>
                      <a:endParaRPr lang="ru-RU" sz="1200" b="0"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b="1" dirty="0">
                          <a:highlight>
                            <a:srgbClr val="FFFF00"/>
                          </a:highlight>
                          <a:latin typeface="Times New Roman"/>
                          <a:ea typeface="Times New Roman"/>
                          <a:cs typeface="Times New Roman"/>
                        </a:rPr>
                        <a:t>83</a:t>
                      </a:r>
                      <a:endParaRPr lang="ru-RU" sz="1600" b="1"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b="1" dirty="0">
                          <a:highlight>
                            <a:srgbClr val="FFFF00"/>
                          </a:highlight>
                          <a:latin typeface="Times New Roman"/>
                          <a:ea typeface="Times New Roman"/>
                          <a:cs typeface="Times New Roman"/>
                        </a:rPr>
                        <a:t>84%</a:t>
                      </a:r>
                      <a:endParaRPr lang="ru-RU" sz="1600" b="1"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5714">
                <a:tc>
                  <a:txBody>
                    <a:bodyPr/>
                    <a:lstStyle/>
                    <a:p>
                      <a:pPr>
                        <a:lnSpc>
                          <a:spcPct val="115000"/>
                        </a:lnSpc>
                        <a:spcAft>
                          <a:spcPts val="0"/>
                        </a:spcAft>
                      </a:pPr>
                      <a:r>
                        <a:rPr lang="ru-RU" sz="700" b="1" dirty="0" smtClean="0">
                          <a:latin typeface="Times New Roman"/>
                          <a:ea typeface="Times New Roman"/>
                          <a:cs typeface="Times New Roman"/>
                        </a:rPr>
                        <a:t>СЕРНУРСКИЙ </a:t>
                      </a:r>
                      <a:r>
                        <a:rPr lang="ru-RU" sz="700" b="1" dirty="0">
                          <a:latin typeface="Times New Roman"/>
                          <a:ea typeface="Times New Roman"/>
                          <a:cs typeface="Times New Roman"/>
                        </a:rPr>
                        <a:t>МУЗЕЙНО-ВЫСТАВОЧНЫЙ КОМПЛЕКС ИМЕНИ АЛЕКСАНДРА </a:t>
                      </a:r>
                      <a:r>
                        <a:rPr lang="ru-RU" sz="700" b="1" dirty="0" smtClean="0">
                          <a:latin typeface="Times New Roman"/>
                          <a:ea typeface="Times New Roman"/>
                          <a:cs typeface="Times New Roman"/>
                        </a:rPr>
                        <a:t>КОНАКОВА</a:t>
                      </a:r>
                      <a:endParaRPr lang="ru-RU" sz="1050" b="1"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0">
                          <a:latin typeface="Times New Roman"/>
                          <a:ea typeface="Times New Roman"/>
                          <a:cs typeface="Times New Roman"/>
                        </a:rPr>
                        <a:t>50,2</a:t>
                      </a:r>
                      <a:endParaRPr lang="ru-RU" sz="1200" b="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0">
                          <a:latin typeface="Times New Roman"/>
                          <a:ea typeface="Times New Roman"/>
                          <a:cs typeface="Times New Roman"/>
                        </a:rPr>
                        <a:t>84%</a:t>
                      </a:r>
                      <a:endParaRPr lang="ru-RU" sz="1200" b="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b="0">
                          <a:latin typeface="Times New Roman"/>
                          <a:ea typeface="Times New Roman"/>
                        </a:rPr>
                        <a:t>7</a:t>
                      </a: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0" dirty="0">
                          <a:latin typeface="Times New Roman"/>
                          <a:ea typeface="Times New Roman"/>
                          <a:cs typeface="Times New Roman"/>
                        </a:rPr>
                        <a:t>17,00</a:t>
                      </a:r>
                      <a:endParaRPr lang="ru-RU" sz="1200" b="0"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b="1" dirty="0">
                          <a:highlight>
                            <a:srgbClr val="FFFF00"/>
                          </a:highlight>
                          <a:latin typeface="Times New Roman"/>
                          <a:ea typeface="Times New Roman"/>
                          <a:cs typeface="Times New Roman"/>
                        </a:rPr>
                        <a:t>74</a:t>
                      </a:r>
                      <a:endParaRPr lang="ru-RU" sz="1600" b="1"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b="1" dirty="0">
                          <a:highlight>
                            <a:srgbClr val="FFFF00"/>
                          </a:highlight>
                          <a:latin typeface="Times New Roman"/>
                          <a:ea typeface="Times New Roman"/>
                          <a:cs typeface="Times New Roman"/>
                        </a:rPr>
                        <a:t>75%</a:t>
                      </a:r>
                      <a:endParaRPr lang="ru-RU" sz="1600" b="1" dirty="0">
                        <a:latin typeface="Calibri"/>
                        <a:ea typeface="Times New Roman"/>
                        <a:cs typeface="Times New Roman"/>
                      </a:endParaRPr>
                    </a:p>
                  </a:txBody>
                  <a:tcPr marL="52134" marR="52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extBox 2"/>
          <p:cNvSpPr txBox="1"/>
          <p:nvPr/>
        </p:nvSpPr>
        <p:spPr>
          <a:xfrm>
            <a:off x="323528" y="188640"/>
            <a:ext cx="8820472" cy="646331"/>
          </a:xfrm>
          <a:prstGeom prst="rect">
            <a:avLst/>
          </a:prstGeom>
          <a:noFill/>
        </p:spPr>
        <p:txBody>
          <a:bodyPr wrap="square" rtlCol="0">
            <a:spAutoFit/>
          </a:bodyPr>
          <a:lstStyle/>
          <a:p>
            <a:pPr algn="ctr"/>
            <a:r>
              <a:rPr lang="ru-RU" b="1" dirty="0" smtClean="0"/>
              <a:t>Результаты независимой оценки качества оказания услуг музеями</a:t>
            </a:r>
            <a:endParaRPr lang="ru-RU" dirty="0" smtClean="0"/>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179249"/>
            <a:ext cx="8496944" cy="7255832"/>
          </a:xfrm>
          <a:prstGeom prst="rect">
            <a:avLst/>
          </a:prstGeom>
          <a:noFill/>
        </p:spPr>
        <p:txBody>
          <a:bodyPr wrap="square" rtlCol="0">
            <a:spAutoFit/>
          </a:bodyPr>
          <a:lstStyle/>
          <a:p>
            <a:pPr algn="ctr"/>
            <a:r>
              <a:rPr lang="ru-RU" sz="3200" b="1" dirty="0" smtClean="0"/>
              <a:t>Выводы:</a:t>
            </a:r>
          </a:p>
          <a:p>
            <a:pPr algn="ctr"/>
            <a:endParaRPr lang="ru-RU" sz="1600" dirty="0" smtClean="0"/>
          </a:p>
          <a:p>
            <a:pPr algn="just">
              <a:buFont typeface="Wingdings" pitchFamily="2" charset="2"/>
              <a:buChar char="v"/>
            </a:pPr>
            <a:r>
              <a:rPr lang="ru-RU" sz="1650" dirty="0" smtClean="0"/>
              <a:t> Итоговые средние оценки по музеям высокие и достаточно близки друг другу. По трем музеям – лидерам они находятся в диапазоне 83-84 балла. Наиболее позитивное восприятие – у посетителей музеев г. Йошкар-Олы,  г. Козьмодемьянска, г. Звенигово.</a:t>
            </a:r>
          </a:p>
          <a:p>
            <a:pPr algn="just"/>
            <a:endParaRPr lang="ru-RU" sz="1650" dirty="0" smtClean="0"/>
          </a:p>
          <a:p>
            <a:pPr algn="just">
              <a:buFont typeface="Wingdings" pitchFamily="2" charset="2"/>
              <a:buChar char="v"/>
            </a:pPr>
            <a:r>
              <a:rPr lang="ru-RU" sz="1650" dirty="0" smtClean="0"/>
              <a:t>  Для музейных учреждений с более низким рейтингом  характерно недостаточное оформление официальных сайтов. Результаты анализа полноты информации на официальных сайтах учреждений показали, что не все сайты отвечают предъявляемым требованиям. </a:t>
            </a:r>
          </a:p>
          <a:p>
            <a:pPr algn="just"/>
            <a:endParaRPr lang="ru-RU" sz="1650" dirty="0" smtClean="0"/>
          </a:p>
          <a:p>
            <a:pPr algn="just">
              <a:buFont typeface="Wingdings" pitchFamily="2" charset="2"/>
              <a:buChar char="v"/>
            </a:pPr>
            <a:r>
              <a:rPr lang="ru-RU" sz="1650" dirty="0" smtClean="0"/>
              <a:t> Сводный показатель качества работы по результатам анализа мнения посетителей по большинству параметров оценивания соответствует в музеях отметкам «хорошо» и «отлично» - процент положительных оценок посетителей музеев по большинству показателей значительно превышает уровень отрицательных. </a:t>
            </a:r>
          </a:p>
          <a:p>
            <a:pPr algn="just"/>
            <a:endParaRPr lang="ru-RU" sz="1650" dirty="0" smtClean="0"/>
          </a:p>
          <a:p>
            <a:pPr algn="just">
              <a:buFont typeface="Wingdings" pitchFamily="2" charset="2"/>
              <a:buChar char="v"/>
            </a:pPr>
            <a:r>
              <a:rPr lang="ru-RU" sz="1650" dirty="0" smtClean="0"/>
              <a:t> Более высокие средние оценки со стороны посетителей музеев: Музей истории г.Йошкар-Олы, </a:t>
            </a:r>
            <a:r>
              <a:rPr lang="ru-RU" sz="1650" dirty="0" err="1" smtClean="0"/>
              <a:t>Звениговский</a:t>
            </a:r>
            <a:r>
              <a:rPr lang="ru-RU" sz="1650" dirty="0" smtClean="0"/>
              <a:t> районный краеведческий музей, </a:t>
            </a:r>
            <a:r>
              <a:rPr lang="ru-RU" sz="1650" dirty="0" err="1" smtClean="0"/>
              <a:t>Козьмодемьянский</a:t>
            </a:r>
            <a:r>
              <a:rPr lang="ru-RU" sz="1650" dirty="0" smtClean="0"/>
              <a:t> КИМК, получили ввиду хорошей работы электронных сервисов (официального сайта).</a:t>
            </a:r>
          </a:p>
          <a:p>
            <a:pPr algn="just"/>
            <a:endParaRPr lang="ru-RU" sz="1650" dirty="0" smtClean="0"/>
          </a:p>
          <a:p>
            <a:pPr algn="just">
              <a:buFont typeface="Wingdings" pitchFamily="2" charset="2"/>
              <a:buChar char="v"/>
            </a:pPr>
            <a:r>
              <a:rPr lang="ru-RU" sz="1650" dirty="0" smtClean="0"/>
              <a:t> Квалификация, уровень доброжелательности и вежливости сотрудников музеев, уровень проведения мероприятий, а также транспортная и пешая доступность, график работы и уровень комфортности пребывания оцениваются максимально</a:t>
            </a:r>
            <a:r>
              <a:rPr lang="ru-RU" sz="1650" b="1" dirty="0" smtClean="0"/>
              <a:t>.</a:t>
            </a:r>
          </a:p>
          <a:p>
            <a:endParaRPr lang="ru-RU" dirty="0" smtClean="0"/>
          </a:p>
          <a:p>
            <a:endParaRPr lang="ru-RU" dirty="0" smtClean="0"/>
          </a:p>
          <a:p>
            <a:r>
              <a:rPr lang="ru-RU" dirty="0" smtClean="0"/>
              <a:t> </a:t>
            </a:r>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259</TotalTime>
  <Words>1151</Words>
  <Application>Microsoft Office PowerPoint</Application>
  <PresentationFormat>Экран (4:3)</PresentationFormat>
  <Paragraphs>259</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Трек</vt:lpstr>
      <vt:lpstr>Слайд 1</vt:lpstr>
      <vt:lpstr>Слайд 2</vt:lpstr>
      <vt:lpstr>Слайд 3</vt:lpstr>
      <vt:lpstr>Слайд 4</vt:lpstr>
      <vt:lpstr>Слайд 5</vt:lpstr>
      <vt:lpstr>Слайд 6</vt:lpstr>
      <vt:lpstr>Слайд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Надюшка</dc:creator>
  <cp:lastModifiedBy>Dir</cp:lastModifiedBy>
  <cp:revision>10</cp:revision>
  <dcterms:created xsi:type="dcterms:W3CDTF">2016-11-14T08:51:28Z</dcterms:created>
  <dcterms:modified xsi:type="dcterms:W3CDTF">2016-11-16T12:19:15Z</dcterms:modified>
</cp:coreProperties>
</file>